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331" r:id="rId3"/>
    <p:sldId id="334" r:id="rId4"/>
    <p:sldId id="335" r:id="rId5"/>
    <p:sldId id="337" r:id="rId6"/>
    <p:sldId id="352" r:id="rId7"/>
    <p:sldId id="341" r:id="rId8"/>
    <p:sldId id="342" r:id="rId9"/>
    <p:sldId id="310" r:id="rId10"/>
    <p:sldId id="311" r:id="rId11"/>
    <p:sldId id="308" r:id="rId12"/>
    <p:sldId id="343" r:id="rId13"/>
    <p:sldId id="328" r:id="rId14"/>
    <p:sldId id="303" r:id="rId15"/>
    <p:sldId id="353" r:id="rId16"/>
    <p:sldId id="349" r:id="rId17"/>
    <p:sldId id="355" r:id="rId18"/>
    <p:sldId id="350" r:id="rId19"/>
    <p:sldId id="339" r:id="rId20"/>
    <p:sldId id="348" r:id="rId21"/>
    <p:sldId id="323" r:id="rId22"/>
    <p:sldId id="322" r:id="rId23"/>
    <p:sldId id="321" r:id="rId24"/>
    <p:sldId id="307" r:id="rId25"/>
    <p:sldId id="344" r:id="rId26"/>
    <p:sldId id="359" r:id="rId27"/>
    <p:sldId id="340" r:id="rId28"/>
    <p:sldId id="345" r:id="rId29"/>
    <p:sldId id="354" r:id="rId30"/>
    <p:sldId id="356" r:id="rId31"/>
    <p:sldId id="357" r:id="rId32"/>
    <p:sldId id="329" r:id="rId33"/>
    <p:sldId id="358" r:id="rId3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8766D"/>
    <a:srgbClr val="FFFFFF"/>
    <a:srgbClr val="00BFC4"/>
    <a:srgbClr val="71CF52"/>
    <a:srgbClr val="DDE6EA"/>
    <a:srgbClr val="F7F6F2"/>
    <a:srgbClr val="1A3260"/>
    <a:srgbClr val="5C9EC1"/>
    <a:srgbClr val="4184A9"/>
    <a:srgbClr val="E48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67488" autoAdjust="0"/>
  </p:normalViewPr>
  <p:slideViewPr>
    <p:cSldViewPr snapToGrid="0" showGuides="1">
      <p:cViewPr varScale="1">
        <p:scale>
          <a:sx n="49" d="100"/>
          <a:sy n="49" d="100"/>
        </p:scale>
        <p:origin x="1378" y="58"/>
      </p:cViewPr>
      <p:guideLst>
        <p:guide orient="horz" pos="2137"/>
        <p:guide pos="3840"/>
      </p:guideLst>
    </p:cSldViewPr>
  </p:slideViewPr>
  <p:notesTextViewPr>
    <p:cViewPr>
      <p:scale>
        <a:sx n="125" d="100"/>
        <a:sy n="125" d="100"/>
      </p:scale>
      <p:origin x="0" y="-13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DE30725-D0BC-4773-B631-FCB6883A9E7C}"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8795F97-66B9-4EFA-BE59-036513057EC9}" type="slidenum">
              <a:rPr kumimoji="1" lang="ja-JP" altLang="en-US" smtClean="0"/>
              <a:t>‹#›</a:t>
            </a:fld>
            <a:endParaRPr kumimoji="1" lang="ja-JP" altLang="en-US"/>
          </a:p>
        </p:txBody>
      </p:sp>
    </p:spTree>
    <p:extLst>
      <p:ext uri="{BB962C8B-B14F-4D97-AF65-F5344CB8AC3E}">
        <p14:creationId xmlns:p14="http://schemas.microsoft.com/office/powerpoint/2010/main" val="1346356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動物生殖システム分野の　り　たりん　です。</a:t>
            </a:r>
            <a:endParaRPr kumimoji="1" lang="en-US" altLang="ja-JP" dirty="0"/>
          </a:p>
          <a:p>
            <a:r>
              <a:rPr kumimoji="1" lang="ja-JP" altLang="en-US" dirty="0"/>
              <a:t>「トランスクリプトーム解析によるメダカにおけるガンマ線被ばくの生物影響の研究」というタイトルで発表いたします。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a:t>
            </a:fld>
            <a:endParaRPr kumimoji="1" lang="ja-JP" altLang="en-US"/>
          </a:p>
        </p:txBody>
      </p:sp>
    </p:spTree>
    <p:extLst>
      <p:ext uri="{BB962C8B-B14F-4D97-AF65-F5344CB8AC3E}">
        <p14:creationId xmlns:p14="http://schemas.microsoft.com/office/powerpoint/2010/main" val="132936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さらに、精子完成（</a:t>
            </a:r>
            <a:r>
              <a:rPr kumimoji="1" lang="en-US" altLang="ja-JP" dirty="0"/>
              <a:t>spermiogenesis</a:t>
            </a:r>
            <a:r>
              <a:rPr kumimoji="1" lang="ja-JP" altLang="en-US" dirty="0"/>
              <a:t>）の段階である精細胞と精子のマーカー遺伝子である</a:t>
            </a:r>
            <a:r>
              <a:rPr kumimoji="1" lang="en-US" altLang="ja-JP" dirty="0"/>
              <a:t>PLCZ1,ccnb2</a:t>
            </a:r>
            <a:r>
              <a:rPr kumimoji="1" lang="ja-JP" altLang="en-US" dirty="0"/>
              <a:t>などの発現がこれらの細胞群において確認できました。</a:t>
            </a:r>
            <a:endParaRPr kumimoji="1" lang="en-US" altLang="ja-JP" dirty="0"/>
          </a:p>
          <a:p>
            <a:r>
              <a:rPr kumimoji="1" lang="ja-JP" altLang="en-US" dirty="0"/>
              <a:t>この結果から、ガンマ線照射した精巣において新たに出現したこれらの細胞群は、放射線被ばくによって精子完成が加速される、という先行研究において組織学的に見出だされていた現象を、トランスクリプトームから確認できたものと考えられます。</a:t>
            </a: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10</a:t>
            </a:fld>
            <a:endParaRPr kumimoji="1" lang="ja-JP" altLang="en-US"/>
          </a:p>
        </p:txBody>
      </p:sp>
    </p:spTree>
    <p:extLst>
      <p:ext uri="{BB962C8B-B14F-4D97-AF65-F5344CB8AC3E}">
        <p14:creationId xmlns:p14="http://schemas.microsoft.com/office/powerpoint/2010/main" val="421563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続いて、精子形成の被ばく影響について、より詳しく検討するために、照射、非照射の野生型である </a:t>
            </a:r>
            <a:r>
              <a:rPr kumimoji="1" lang="en-US" altLang="ja-JP" dirty="0"/>
              <a:t>Hd-rR </a:t>
            </a:r>
            <a:r>
              <a:rPr kumimoji="1" lang="ja-JP" altLang="en-US" dirty="0"/>
              <a:t>の精巣のデータと</a:t>
            </a:r>
            <a:r>
              <a:rPr kumimoji="1" lang="en-US" altLang="ja-JP" dirty="0"/>
              <a:t>p53</a:t>
            </a:r>
            <a:r>
              <a:rPr kumimoji="1" lang="ja-JP" altLang="en-US" dirty="0"/>
              <a:t>をノックアウトした</a:t>
            </a:r>
            <a:r>
              <a:rPr kumimoji="1" lang="en-US" altLang="ja-JP" dirty="0"/>
              <a:t>Hd-rR </a:t>
            </a:r>
            <a:r>
              <a:rPr kumimoji="1" lang="ja-JP" altLang="en-US" dirty="0"/>
              <a:t>の精巣、以上４つのシングルセル　トランスクリプトームデータを統合して再度（さいど）クラスタリングを行いました。</a:t>
            </a:r>
            <a:endParaRPr kumimoji="1" lang="en-US" altLang="ja-JP" dirty="0"/>
          </a:p>
          <a:p>
            <a:endParaRPr kumimoji="1" lang="en-US" altLang="ja-JP" dirty="0"/>
          </a:p>
          <a:p>
            <a:r>
              <a:rPr kumimoji="1" lang="ja-JP" altLang="en-US" dirty="0"/>
              <a:t>そして、ガンマ線を照射した精巣と照射していない精巣の間で　</a:t>
            </a:r>
            <a:r>
              <a:rPr kumimoji="1" lang="en-US" altLang="ja-JP" dirty="0"/>
              <a:t>Differentially expressed genes DEG</a:t>
            </a:r>
            <a:r>
              <a:rPr kumimoji="1" lang="ja-JP" altLang="en-US" dirty="0"/>
              <a:t>を抽出しました。</a:t>
            </a:r>
            <a:endParaRPr kumimoji="1" lang="en-US" altLang="ja-JP" dirty="0"/>
          </a:p>
          <a:p>
            <a:endParaRPr kumimoji="1" lang="en-US" altLang="ja-JP" dirty="0"/>
          </a:p>
          <a:p>
            <a:r>
              <a:rPr kumimoji="1" lang="en-US" altLang="ja-JP" dirty="0"/>
              <a:t>B</a:t>
            </a:r>
            <a:r>
              <a:rPr kumimoji="1" lang="ja-JP" altLang="en-US" dirty="0"/>
              <a:t>型精原細胞では、</a:t>
            </a:r>
            <a:r>
              <a:rPr kumimoji="1" lang="en-US" altLang="ja-JP" dirty="0" err="1"/>
              <a:t>ccnb</a:t>
            </a:r>
            <a:r>
              <a:rPr kumimoji="1" lang="ja-JP" altLang="en-US" dirty="0"/>
              <a:t>３、</a:t>
            </a:r>
            <a:r>
              <a:rPr kumimoji="1" lang="en-US" altLang="ja-JP" dirty="0" err="1"/>
              <a:t>ccnb</a:t>
            </a:r>
            <a:r>
              <a:rPr kumimoji="1" lang="ja-JP" altLang="en-US" dirty="0"/>
              <a:t>１などの</a:t>
            </a:r>
            <a:r>
              <a:rPr kumimoji="1" lang="en-US" altLang="ja-JP" dirty="0"/>
              <a:t>G2/M</a:t>
            </a:r>
            <a:r>
              <a:rPr kumimoji="1" lang="ja-JP" altLang="en-US" dirty="0"/>
              <a:t>期マーカーである遺伝子の発現が、ガンマ線の照射によって抑制されていることを確認しました。</a:t>
            </a:r>
            <a:endParaRPr kumimoji="1" lang="en-US" altLang="ja-JP" dirty="0"/>
          </a:p>
          <a:p>
            <a:r>
              <a:rPr kumimoji="1" lang="ja-JP" altLang="en-US" dirty="0"/>
              <a:t>この結果は、ガンマ線の照射によって、</a:t>
            </a:r>
            <a:r>
              <a:rPr kumimoji="1" lang="en-US" altLang="ja-JP" dirty="0"/>
              <a:t>B</a:t>
            </a:r>
            <a:r>
              <a:rPr kumimoji="1" lang="ja-JP" altLang="en-US" dirty="0"/>
              <a:t>型精原細胞において体細胞分裂が抑制されて</a:t>
            </a:r>
            <a:r>
              <a:rPr kumimoji="1" lang="en-US" altLang="ja-JP" dirty="0"/>
              <a:t>B</a:t>
            </a:r>
            <a:r>
              <a:rPr kumimoji="1" lang="ja-JP" altLang="en-US" dirty="0"/>
              <a:t>型精原細胞の増殖が停止していることを示しています。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11</a:t>
            </a:fld>
            <a:endParaRPr kumimoji="1" lang="ja-JP" altLang="en-US"/>
          </a:p>
        </p:txBody>
      </p:sp>
    </p:spTree>
    <p:extLst>
      <p:ext uri="{BB962C8B-B14F-4D97-AF65-F5344CB8AC3E}">
        <p14:creationId xmlns:p14="http://schemas.microsoft.com/office/powerpoint/2010/main" val="64638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次に、Ｐ５３ノックアウトメダカの精巣のデータセットと野生型である </a:t>
            </a:r>
            <a:r>
              <a:rPr kumimoji="1" lang="en-US" altLang="ja-JP" dirty="0"/>
              <a:t>Hd-rR </a:t>
            </a:r>
            <a:r>
              <a:rPr kumimoji="1" lang="ja-JP" altLang="en-US" dirty="0"/>
              <a:t>メダカの精巣を比較しました。</a:t>
            </a:r>
            <a:endParaRPr kumimoji="1" lang="en-US" altLang="ja-JP" dirty="0"/>
          </a:p>
          <a:p>
            <a:r>
              <a:rPr kumimoji="1" lang="ja-JP" altLang="en-US" dirty="0"/>
              <a:t>その結果、予想と反して、精子形成の細胞の種類と分布は、ほぼ同じであり、</a:t>
            </a:r>
            <a:r>
              <a:rPr kumimoji="1" lang="en-US" altLang="ja-JP" dirty="0"/>
              <a:t>p53</a:t>
            </a:r>
            <a:r>
              <a:rPr kumimoji="1" lang="ja-JP" altLang="en-US" dirty="0"/>
              <a:t>遺伝子のノックアウトは精子形成に影響していないことが明らかとなりました。</a:t>
            </a: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12</a:t>
            </a:fld>
            <a:endParaRPr kumimoji="1" lang="ja-JP" altLang="en-US"/>
          </a:p>
        </p:txBody>
      </p:sp>
    </p:spTree>
    <p:extLst>
      <p:ext uri="{BB962C8B-B14F-4D97-AF65-F5344CB8AC3E}">
        <p14:creationId xmlns:p14="http://schemas.microsoft.com/office/powerpoint/2010/main" val="258875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そこで、ガンマ線を照射した</a:t>
            </a:r>
            <a:r>
              <a:rPr kumimoji="1" lang="en-US" altLang="ja-JP" dirty="0"/>
              <a:t>Hd-rR</a:t>
            </a:r>
            <a:r>
              <a:rPr kumimoji="1" lang="ja-JP" altLang="en-US" dirty="0"/>
              <a:t>、Ｐ５３ノックアウトメダカの精巣のデータを加えて、４つ全てのデータセットを統合してクラスタリングをやり直して、ガンマ線が精子形成のプロセスに与える影響を検討しました。</a:t>
            </a:r>
            <a:endParaRPr kumimoji="1" lang="en-US" altLang="ja-JP" dirty="0"/>
          </a:p>
          <a:p>
            <a:endParaRPr kumimoji="1" lang="en-US" altLang="zh-CN"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13</a:t>
            </a:fld>
            <a:endParaRPr kumimoji="1" lang="ja-JP" altLang="en-US"/>
          </a:p>
        </p:txBody>
      </p:sp>
    </p:spTree>
    <p:extLst>
      <p:ext uri="{BB962C8B-B14F-4D97-AF65-F5344CB8AC3E}">
        <p14:creationId xmlns:p14="http://schemas.microsoft.com/office/powerpoint/2010/main" val="283664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その結果、ガンマ線を照射した野生型メダカの精巣において確認された新規細胞群、すなわち通常の精子形成（</a:t>
            </a:r>
            <a:r>
              <a:rPr kumimoji="1" lang="en-US" altLang="ja-JP" dirty="0"/>
              <a:t>spermatogenesis</a:t>
            </a:r>
            <a:r>
              <a:rPr kumimoji="1" lang="ja-JP" altLang="en-US" dirty="0"/>
              <a:t>）をスキップして、減数分裂および精子完成（</a:t>
            </a:r>
            <a:r>
              <a:rPr kumimoji="1" lang="en-US" altLang="ja-JP" dirty="0"/>
              <a:t>spermiogenesis</a:t>
            </a:r>
            <a:r>
              <a:rPr kumimoji="1" lang="ja-JP" altLang="en-US" dirty="0"/>
              <a:t>）に移行している細胞群は、ガンマ線を照射したｐ５３ノックアウトメダカの精巣においては見だされませんでした。</a:t>
            </a:r>
            <a:endParaRPr kumimoji="1" lang="en-US" altLang="ja-JP" dirty="0"/>
          </a:p>
          <a:p>
            <a:r>
              <a:rPr kumimoji="1" lang="ja-JP" altLang="en-US" dirty="0"/>
              <a:t>この結果から、ガンマ線被ばくによる減数分裂と精子完成の加速にはｐ５３が必須であることが強く示唆されました。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14</a:t>
            </a:fld>
            <a:endParaRPr kumimoji="1" lang="ja-JP" altLang="en-US"/>
          </a:p>
        </p:txBody>
      </p:sp>
    </p:spTree>
    <p:extLst>
      <p:ext uri="{BB962C8B-B14F-4D97-AF65-F5344CB8AC3E}">
        <p14:creationId xmlns:p14="http://schemas.microsoft.com/office/powerpoint/2010/main" val="288226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202020"/>
                </a:solidFill>
                <a:effectLst/>
                <a:highlight>
                  <a:srgbClr val="FFFFFF"/>
                </a:highlight>
                <a:latin typeface="Helvetica" panose="020B0604020202020204" pitchFamily="34" charset="0"/>
              </a:rPr>
              <a:t>続いて、</a:t>
            </a:r>
            <a:r>
              <a:rPr lang="en-US" altLang="ja-JP" b="0" i="0" dirty="0">
                <a:solidFill>
                  <a:srgbClr val="202020"/>
                </a:solidFill>
                <a:effectLst/>
                <a:highlight>
                  <a:srgbClr val="FFFFFF"/>
                </a:highlight>
                <a:latin typeface="Helvetica" panose="020B0604020202020204" pitchFamily="34" charset="0"/>
              </a:rPr>
              <a:t>B</a:t>
            </a:r>
            <a:r>
              <a:rPr lang="ja-JP" altLang="en-US" b="0" i="0" dirty="0">
                <a:solidFill>
                  <a:srgbClr val="202020"/>
                </a:solidFill>
                <a:effectLst/>
                <a:highlight>
                  <a:srgbClr val="FFFFFF"/>
                </a:highlight>
                <a:latin typeface="Helvetica" panose="020B0604020202020204" pitchFamily="34" charset="0"/>
              </a:rPr>
              <a:t>型精原細胞よりも分化が早い段階にある</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型精原細胞の遺伝子発現パターンを検討しました。</a:t>
            </a:r>
            <a:endParaRPr lang="en-US" altLang="ja-JP" b="0" i="0" dirty="0">
              <a:solidFill>
                <a:srgbClr val="202020"/>
              </a:solidFill>
              <a:effectLst/>
              <a:highlight>
                <a:srgbClr val="FFFFFF"/>
              </a:highlight>
              <a:latin typeface="Helvetica" panose="020B0604020202020204" pitchFamily="34" charset="0"/>
            </a:endParaRPr>
          </a:p>
          <a:p>
            <a:r>
              <a:rPr lang="ja-JP" altLang="en-US" b="0" i="0" dirty="0">
                <a:solidFill>
                  <a:srgbClr val="202020"/>
                </a:solidFill>
                <a:effectLst/>
                <a:highlight>
                  <a:srgbClr val="FFFFFF"/>
                </a:highlight>
                <a:latin typeface="Helvetica" panose="020B0604020202020204" pitchFamily="34" charset="0"/>
              </a:rPr>
              <a:t>メダカの</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型精原細胞のマーカー遺伝子として報告されている </a:t>
            </a:r>
            <a:r>
              <a:rPr lang="en-US" altLang="ja-JP" b="0" i="0" dirty="0">
                <a:solidFill>
                  <a:srgbClr val="202020"/>
                </a:solidFill>
                <a:effectLst/>
                <a:highlight>
                  <a:srgbClr val="FFFFFF"/>
                </a:highlight>
                <a:latin typeface="Helvetica" panose="020B0604020202020204" pitchFamily="34" charset="0"/>
              </a:rPr>
              <a:t>nanos2 </a:t>
            </a:r>
            <a:r>
              <a:rPr lang="ja-JP" altLang="en-US" b="0" i="0" dirty="0">
                <a:solidFill>
                  <a:srgbClr val="202020"/>
                </a:solidFill>
                <a:effectLst/>
                <a:highlight>
                  <a:srgbClr val="FFFFFF"/>
                </a:highlight>
                <a:latin typeface="Helvetica" panose="020B0604020202020204" pitchFamily="34" charset="0"/>
              </a:rPr>
              <a:t>の発現を検索した結果、</a:t>
            </a:r>
            <a:r>
              <a:rPr lang="en-US" altLang="ja-JP" b="0" i="0" dirty="0">
                <a:solidFill>
                  <a:srgbClr val="202020"/>
                </a:solidFill>
                <a:effectLst/>
                <a:highlight>
                  <a:srgbClr val="FFFFFF"/>
                </a:highlight>
                <a:latin typeface="Helvetica" panose="020B0604020202020204" pitchFamily="34" charset="0"/>
              </a:rPr>
              <a:t>B</a:t>
            </a:r>
            <a:r>
              <a:rPr lang="ja-JP" altLang="en-US" b="0" i="0" dirty="0">
                <a:solidFill>
                  <a:srgbClr val="202020"/>
                </a:solidFill>
                <a:effectLst/>
                <a:highlight>
                  <a:srgbClr val="FFFFFF"/>
                </a:highlight>
                <a:latin typeface="Helvetica" panose="020B0604020202020204" pitchFamily="34" charset="0"/>
              </a:rPr>
              <a:t>型精原細胞と連続するこのクラスターに　</a:t>
            </a:r>
            <a:r>
              <a:rPr lang="en-US" altLang="ja-JP" b="0" i="0" dirty="0">
                <a:solidFill>
                  <a:srgbClr val="202020"/>
                </a:solidFill>
                <a:effectLst/>
                <a:highlight>
                  <a:srgbClr val="FFFFFF"/>
                </a:highlight>
                <a:latin typeface="Helvetica" panose="020B0604020202020204" pitchFamily="34" charset="0"/>
              </a:rPr>
              <a:t>nanos2 </a:t>
            </a:r>
            <a:r>
              <a:rPr lang="ja-JP" altLang="en-US" b="0" i="0" dirty="0">
                <a:solidFill>
                  <a:srgbClr val="202020"/>
                </a:solidFill>
                <a:effectLst/>
                <a:highlight>
                  <a:srgbClr val="FFFFFF"/>
                </a:highlight>
                <a:latin typeface="Helvetica" panose="020B0604020202020204" pitchFamily="34" charset="0"/>
              </a:rPr>
              <a:t>の発現を確認しました。</a:t>
            </a:r>
            <a:endParaRPr lang="en-US" altLang="ja-JP" b="0" i="0" dirty="0">
              <a:solidFill>
                <a:srgbClr val="202020"/>
              </a:solidFill>
              <a:effectLst/>
              <a:highlight>
                <a:srgbClr val="FFFFFF"/>
              </a:highlight>
              <a:latin typeface="Helvetica" panose="020B0604020202020204" pitchFamily="34" charset="0"/>
            </a:endParaRPr>
          </a:p>
          <a:p>
            <a:r>
              <a:rPr lang="ja-JP" altLang="en-US" b="0" i="0" dirty="0">
                <a:solidFill>
                  <a:srgbClr val="202020"/>
                </a:solidFill>
                <a:effectLst/>
                <a:highlight>
                  <a:srgbClr val="FFFFFF"/>
                </a:highlight>
                <a:latin typeface="Helvetica" panose="020B0604020202020204" pitchFamily="34" charset="0"/>
              </a:rPr>
              <a:t>また、</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型精原細胞のクラスターでは</a:t>
            </a:r>
            <a:r>
              <a:rPr lang="en-US" altLang="ja-JP" b="0" i="0" dirty="0">
                <a:solidFill>
                  <a:srgbClr val="202020"/>
                </a:solidFill>
                <a:effectLst/>
                <a:highlight>
                  <a:srgbClr val="FFFFFF"/>
                </a:highlight>
                <a:latin typeface="Helvetica" panose="020B0604020202020204" pitchFamily="34" charset="0"/>
              </a:rPr>
              <a:t>dnd1 </a:t>
            </a:r>
            <a:r>
              <a:rPr lang="ja-JP" altLang="en-US" b="0" i="0" dirty="0">
                <a:solidFill>
                  <a:srgbClr val="202020"/>
                </a:solidFill>
                <a:effectLst/>
                <a:highlight>
                  <a:srgbClr val="FFFFFF"/>
                </a:highlight>
                <a:latin typeface="Helvetica" panose="020B0604020202020204" pitchFamily="34" charset="0"/>
              </a:rPr>
              <a:t>が強く発現していました。</a:t>
            </a:r>
            <a:endParaRPr lang="en-US" altLang="ja-JP" b="0" i="0" dirty="0">
              <a:solidFill>
                <a:srgbClr val="202020"/>
              </a:solidFill>
              <a:effectLst/>
              <a:highlight>
                <a:srgbClr val="FFFFFF"/>
              </a:highlight>
              <a:latin typeface="Helvetica" panose="020B0604020202020204" pitchFamily="34" charset="0"/>
            </a:endParaRPr>
          </a:p>
          <a:p>
            <a:r>
              <a:rPr lang="en-US" altLang="ja-JP" b="0" i="0" dirty="0">
                <a:solidFill>
                  <a:srgbClr val="202020"/>
                </a:solidFill>
                <a:effectLst/>
                <a:highlight>
                  <a:srgbClr val="FFFFFF"/>
                </a:highlight>
                <a:latin typeface="Helvetica" panose="020B0604020202020204" pitchFamily="34" charset="0"/>
              </a:rPr>
              <a:t>Dnd1</a:t>
            </a:r>
            <a:r>
              <a:rPr lang="ja-JP" altLang="en-US" b="0" i="0" dirty="0">
                <a:solidFill>
                  <a:srgbClr val="202020"/>
                </a:solidFill>
                <a:effectLst/>
                <a:highlight>
                  <a:srgbClr val="FFFFFF"/>
                </a:highlight>
                <a:latin typeface="Helvetica" panose="020B0604020202020204" pitchFamily="34" charset="0"/>
              </a:rPr>
              <a:t>は、</a:t>
            </a:r>
            <a:r>
              <a:rPr lang="en-US" altLang="ja-JP" b="0" i="0" dirty="0">
                <a:solidFill>
                  <a:srgbClr val="202020"/>
                </a:solidFill>
                <a:effectLst/>
                <a:highlight>
                  <a:srgbClr val="FFFFFF"/>
                </a:highlight>
                <a:latin typeface="Helvetica" panose="020B0604020202020204" pitchFamily="34" charset="0"/>
              </a:rPr>
              <a:t>zebrafish</a:t>
            </a:r>
            <a:r>
              <a:rPr lang="ja-JP" altLang="en-US" b="0" i="0" dirty="0">
                <a:solidFill>
                  <a:srgbClr val="202020"/>
                </a:solidFill>
                <a:effectLst/>
                <a:highlight>
                  <a:srgbClr val="FFFFFF"/>
                </a:highlight>
                <a:latin typeface="Helvetica" panose="020B0604020202020204" pitchFamily="34" charset="0"/>
              </a:rPr>
              <a:t>やマウス精原細胞において発現が報告されており、始原（しげん）生殖細胞が多能性を維持するうえで重要な遺伝子であるとされています。</a:t>
            </a:r>
            <a:endParaRPr lang="en-US" altLang="ja-JP" b="0" i="0" dirty="0">
              <a:solidFill>
                <a:srgbClr val="202020"/>
              </a:solidFill>
              <a:effectLst/>
              <a:highlight>
                <a:srgbClr val="FFFFFF"/>
              </a:highlight>
              <a:latin typeface="Helvetica" panose="020B0604020202020204" pitchFamily="34" charset="0"/>
            </a:endParaRPr>
          </a:p>
          <a:p>
            <a:r>
              <a:rPr lang="ja-JP" altLang="en-US" b="0" i="0" dirty="0">
                <a:solidFill>
                  <a:srgbClr val="202020"/>
                </a:solidFill>
                <a:effectLst/>
                <a:highlight>
                  <a:srgbClr val="FFFFFF"/>
                </a:highlight>
                <a:latin typeface="Helvetica" panose="020B0604020202020204" pitchFamily="34" charset="0"/>
              </a:rPr>
              <a:t>増殖因子であるＭｙｃは、多くの遺伝子発現を制御し、細胞死、増殖など多様な細胞活動において機能しています。</a:t>
            </a:r>
            <a:endParaRPr lang="en-US" altLang="ja-JP" b="0" i="0" dirty="0">
              <a:solidFill>
                <a:srgbClr val="202020"/>
              </a:solidFill>
              <a:effectLst/>
              <a:highlight>
                <a:srgbClr val="FFFFFF"/>
              </a:highlight>
              <a:latin typeface="Helvetica" panose="020B0604020202020204" pitchFamily="34" charset="0"/>
            </a:endParaRPr>
          </a:p>
          <a:p>
            <a:r>
              <a:rPr lang="en-US" altLang="ja-JP" dirty="0" err="1"/>
              <a:t>Myc</a:t>
            </a:r>
            <a:r>
              <a:rPr lang="ja-JP" altLang="en-US" dirty="0"/>
              <a:t>遺伝子</a:t>
            </a:r>
            <a:r>
              <a:rPr lang="en-US" altLang="ja-JP" dirty="0"/>
              <a:t> </a:t>
            </a:r>
            <a:r>
              <a:rPr lang="ja-JP" altLang="en-US" dirty="0"/>
              <a:t>も</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a:t>
            </a:r>
            <a:r>
              <a:rPr lang="ja-JP" altLang="en-US" dirty="0"/>
              <a:t>でおいて強く発現しており、これらの知見（ちけん）は、これらの遺伝子を特異的に発現しているこのクラスターが、</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型精原細胞のクラスターであ</a:t>
            </a:r>
            <a:r>
              <a:rPr lang="ja-JP" altLang="en-US" dirty="0"/>
              <a:t>ることを示唆（しさ）しました。</a:t>
            </a:r>
            <a:endParaRPr lang="en-US" altLang="ja-JP" b="0" i="0" dirty="0">
              <a:solidFill>
                <a:srgbClr val="202020"/>
              </a:solidFill>
              <a:effectLst/>
              <a:highlight>
                <a:srgbClr val="FFFFFF"/>
              </a:highlight>
              <a:latin typeface="Helvetica" panose="020B0604020202020204" pitchFamily="34" charset="0"/>
            </a:endParaRPr>
          </a:p>
          <a:p>
            <a:r>
              <a:rPr lang="ja-JP" altLang="en-US" b="0" i="0" dirty="0">
                <a:solidFill>
                  <a:srgbClr val="202020"/>
                </a:solidFill>
                <a:effectLst/>
                <a:highlight>
                  <a:srgbClr val="FFFFFF"/>
                </a:highlight>
                <a:latin typeface="Helvetica" panose="020B0604020202020204" pitchFamily="34" charset="0"/>
              </a:rPr>
              <a:t>さらに、</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型精原細胞は</a:t>
            </a:r>
            <a:r>
              <a:rPr lang="en-US" altLang="ja-JP" b="0" i="0" dirty="0">
                <a:solidFill>
                  <a:srgbClr val="202020"/>
                </a:solidFill>
                <a:effectLst/>
                <a:highlight>
                  <a:srgbClr val="FFFFFF"/>
                </a:highlight>
                <a:latin typeface="Helvetica" panose="020B0604020202020204" pitchFamily="34" charset="0"/>
              </a:rPr>
              <a:t>B</a:t>
            </a:r>
            <a:r>
              <a:rPr lang="ja-JP" altLang="en-US" b="0" i="0" dirty="0">
                <a:solidFill>
                  <a:srgbClr val="202020"/>
                </a:solidFill>
                <a:effectLst/>
                <a:highlight>
                  <a:srgbClr val="FFFFFF"/>
                </a:highlight>
                <a:latin typeface="Helvetica" panose="020B0604020202020204" pitchFamily="34" charset="0"/>
              </a:rPr>
              <a:t>型精原細胞より多様（たよう）な遺伝子を発現しており、</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型から</a:t>
            </a:r>
            <a:r>
              <a:rPr lang="en-US" altLang="ja-JP" b="0" i="0" dirty="0">
                <a:solidFill>
                  <a:srgbClr val="202020"/>
                </a:solidFill>
                <a:effectLst/>
                <a:highlight>
                  <a:srgbClr val="FFFFFF"/>
                </a:highlight>
                <a:latin typeface="Helvetica" panose="020B0604020202020204" pitchFamily="34" charset="0"/>
              </a:rPr>
              <a:t>B</a:t>
            </a:r>
            <a:r>
              <a:rPr lang="ja-JP" altLang="en-US" b="0" i="0" dirty="0">
                <a:solidFill>
                  <a:srgbClr val="202020"/>
                </a:solidFill>
                <a:effectLst/>
                <a:highlight>
                  <a:srgbClr val="FFFFFF"/>
                </a:highlight>
                <a:latin typeface="Helvetica" panose="020B0604020202020204" pitchFamily="34" charset="0"/>
              </a:rPr>
              <a:t>型に分化する際に、多数の遺伝子の発現が抑制されることを示しています。</a:t>
            </a:r>
            <a:endParaRPr lang="en-US" altLang="ja-JP" b="0" i="0" dirty="0">
              <a:solidFill>
                <a:srgbClr val="202020"/>
              </a:solidFill>
              <a:effectLst/>
              <a:highlight>
                <a:srgbClr val="FFFFFF"/>
              </a:highlight>
              <a:latin typeface="Helvetica" panose="020B0604020202020204" pitchFamily="34" charset="0"/>
            </a:endParaRPr>
          </a:p>
          <a:p>
            <a:r>
              <a:rPr lang="en-US" altLang="ja-JP" b="0" i="0" dirty="0">
                <a:solidFill>
                  <a:srgbClr val="202020"/>
                </a:solidFill>
                <a:effectLst/>
                <a:highlight>
                  <a:srgbClr val="FFFFFF"/>
                </a:highlight>
                <a:latin typeface="Helvetica" panose="020B0604020202020204" pitchFamily="34" charset="0"/>
              </a:rPr>
              <a:t>#The </a:t>
            </a:r>
            <a:r>
              <a:rPr lang="en-US" altLang="ja-JP" b="0" i="1" dirty="0">
                <a:solidFill>
                  <a:srgbClr val="202020"/>
                </a:solidFill>
                <a:effectLst/>
                <a:highlight>
                  <a:srgbClr val="FFFFFF"/>
                </a:highlight>
                <a:latin typeface="Helvetica" panose="020B0604020202020204" pitchFamily="34" charset="0"/>
              </a:rPr>
              <a:t>DND microRNA-mediated repression inhibitor 1</a:t>
            </a:r>
            <a:r>
              <a:rPr lang="en-US" altLang="ja-JP" b="0" i="0" dirty="0">
                <a:solidFill>
                  <a:srgbClr val="202020"/>
                </a:solidFill>
                <a:effectLst/>
                <a:highlight>
                  <a:srgbClr val="FFFFFF"/>
                </a:highlight>
                <a:latin typeface="Helvetica" panose="020B0604020202020204" pitchFamily="34" charset="0"/>
              </a:rPr>
              <a:t> (</a:t>
            </a:r>
            <a:r>
              <a:rPr lang="en-US" altLang="ja-JP" b="0" i="1" dirty="0">
                <a:solidFill>
                  <a:srgbClr val="202020"/>
                </a:solidFill>
                <a:effectLst/>
                <a:highlight>
                  <a:srgbClr val="FFFFFF"/>
                </a:highlight>
                <a:latin typeface="Helvetica" panose="020B0604020202020204" pitchFamily="34" charset="0"/>
              </a:rPr>
              <a:t>DND1</a:t>
            </a:r>
            <a:r>
              <a:rPr lang="en-US" altLang="ja-JP" b="0" i="0" dirty="0">
                <a:solidFill>
                  <a:srgbClr val="202020"/>
                </a:solidFill>
                <a:effectLst/>
                <a:highlight>
                  <a:srgbClr val="FFFFFF"/>
                </a:highlight>
                <a:latin typeface="Helvetica" panose="020B0604020202020204" pitchFamily="34" charset="0"/>
              </a:rPr>
              <a:t>) is the human homolog of dead end (</a:t>
            </a:r>
            <a:r>
              <a:rPr lang="en-US" altLang="ja-JP" b="0" i="1" dirty="0" err="1">
                <a:solidFill>
                  <a:srgbClr val="202020"/>
                </a:solidFill>
                <a:effectLst/>
                <a:highlight>
                  <a:srgbClr val="FFFFFF"/>
                </a:highlight>
                <a:latin typeface="Helvetica" panose="020B0604020202020204" pitchFamily="34" charset="0"/>
              </a:rPr>
              <a:t>dnd</a:t>
            </a:r>
            <a:r>
              <a:rPr lang="en-US" altLang="ja-JP" b="0" i="0" dirty="0">
                <a:solidFill>
                  <a:srgbClr val="202020"/>
                </a:solidFill>
                <a:effectLst/>
                <a:highlight>
                  <a:srgbClr val="FFFFFF"/>
                </a:highlight>
                <a:latin typeface="Helvetica" panose="020B0604020202020204" pitchFamily="34" charset="0"/>
              </a:rPr>
              <a:t>), a conserved RNA binding protein (RBP) that plays an important role in survival and maintenance of primordial germ cells (PGCs) and the development of the male germline. Found in zebrafish and mouse.</a:t>
            </a:r>
          </a:p>
          <a:p>
            <a:r>
              <a:rPr kumimoji="1" lang="en-US" altLang="ja-JP" b="0" i="0" dirty="0">
                <a:solidFill>
                  <a:srgbClr val="202020"/>
                </a:solidFill>
                <a:effectLst/>
                <a:highlight>
                  <a:srgbClr val="FFFFFF"/>
                </a:highlight>
                <a:latin typeface="Helvetica" panose="020B0604020202020204" pitchFamily="34" charset="0"/>
              </a:rPr>
              <a:t>#Myca, </a:t>
            </a:r>
            <a:r>
              <a:rPr lang="en-US" altLang="ja-JP" b="0" i="0" dirty="0">
                <a:solidFill>
                  <a:srgbClr val="333333"/>
                </a:solidFill>
                <a:effectLst/>
                <a:highlight>
                  <a:srgbClr val="FFFFFF"/>
                </a:highlight>
                <a:latin typeface="-apple-system"/>
              </a:rPr>
              <a:t>plays a role in cell cycle progression, apoptosis and cellular transformation. </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15</a:t>
            </a:fld>
            <a:endParaRPr kumimoji="1" lang="ja-JP" altLang="en-US"/>
          </a:p>
        </p:txBody>
      </p:sp>
    </p:spTree>
    <p:extLst>
      <p:ext uri="{BB962C8B-B14F-4D97-AF65-F5344CB8AC3E}">
        <p14:creationId xmlns:p14="http://schemas.microsoft.com/office/powerpoint/2010/main" val="3824799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＃動画あり</a:t>
            </a:r>
            <a:endParaRPr kumimoji="1" lang="en-US" altLang="ja-JP" dirty="0"/>
          </a:p>
          <a:p>
            <a:r>
              <a:rPr kumimoji="1" lang="ja-JP" altLang="en-US" dirty="0"/>
              <a:t>本研究はその目的の一つとして、ガンマ線による精巣卵の誘導の分子メカニズムの解明を目標としていました。</a:t>
            </a:r>
            <a:endParaRPr kumimoji="1" lang="en-US" altLang="ja-JP" dirty="0"/>
          </a:p>
          <a:p>
            <a:r>
              <a:rPr kumimoji="1" lang="ja-JP" altLang="en-US" dirty="0"/>
              <a:t>最後に、精巣卵のクラスターを特定するために、卵細胞に特異的な遺伝子の発現を検索しました。</a:t>
            </a:r>
            <a:endParaRPr kumimoji="1" lang="en-US" altLang="ja-JP" dirty="0"/>
          </a:p>
          <a:p>
            <a:r>
              <a:rPr kumimoji="1" lang="ja-JP" altLang="en-US" dirty="0"/>
              <a:t>その結果、卵細胞に特異的に発現する</a:t>
            </a:r>
            <a:endParaRPr kumimoji="1" lang="en-US" altLang="ja-JP" dirty="0"/>
          </a:p>
          <a:p>
            <a:r>
              <a:rPr kumimoji="1" lang="en-US" altLang="ja-JP" dirty="0"/>
              <a:t>nanos3</a:t>
            </a:r>
            <a:r>
              <a:rPr kumimoji="1" lang="ja-JP" altLang="en-US" dirty="0"/>
              <a:t>、</a:t>
            </a:r>
            <a:r>
              <a:rPr kumimoji="1" lang="en-US" altLang="ja-JP" dirty="0" err="1"/>
              <a:t>nanog</a:t>
            </a:r>
            <a:r>
              <a:rPr kumimoji="1" lang="ja-JP" altLang="en-US" dirty="0"/>
              <a:t>、</a:t>
            </a:r>
            <a:r>
              <a:rPr kumimoji="1" lang="en-US" altLang="ja-JP" dirty="0" err="1"/>
              <a:t>mos</a:t>
            </a:r>
            <a:r>
              <a:rPr kumimoji="1" lang="en-US" altLang="ja-JP" dirty="0"/>
              <a:t> </a:t>
            </a:r>
            <a:r>
              <a:rPr kumimoji="1" lang="ja-JP" altLang="en-US" dirty="0"/>
              <a:t>、</a:t>
            </a:r>
            <a:r>
              <a:rPr kumimoji="1" lang="en-US" altLang="ja-JP" dirty="0" err="1"/>
              <a:t>nobox</a:t>
            </a:r>
            <a:r>
              <a:rPr kumimoji="1" lang="ja-JP" altLang="en-US" dirty="0"/>
              <a:t>、</a:t>
            </a:r>
            <a:r>
              <a:rPr kumimoji="1" lang="en-US" altLang="ja-JP" dirty="0"/>
              <a:t>h1foo</a:t>
            </a:r>
            <a:r>
              <a:rPr kumimoji="1" lang="ja-JP" altLang="en-US" dirty="0"/>
              <a:t>（エイチ ワン フー）の発現が </a:t>
            </a:r>
            <a:r>
              <a:rPr kumimoji="1" lang="en-US" altLang="ja-JP" dirty="0"/>
              <a:t>A</a:t>
            </a:r>
            <a:r>
              <a:rPr kumimoji="1" lang="ja-JP" altLang="en-US" dirty="0"/>
              <a:t>型精原細胞のクラスターに限定（げんてい）し、さらに</a:t>
            </a:r>
            <a:endParaRPr kumimoji="1" lang="en-US" altLang="ja-JP" dirty="0"/>
          </a:p>
          <a:p>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型精原細胞のクラスターが</a:t>
            </a:r>
            <a:r>
              <a:rPr lang="en-US" altLang="ja-JP" b="0" i="0" dirty="0">
                <a:solidFill>
                  <a:srgbClr val="202020"/>
                </a:solidFill>
                <a:effectLst/>
                <a:highlight>
                  <a:srgbClr val="FFFFFF"/>
                </a:highlight>
                <a:latin typeface="Helvetica" panose="020B0604020202020204" pitchFamily="34" charset="0"/>
              </a:rPr>
              <a:t>B</a:t>
            </a:r>
            <a:r>
              <a:rPr lang="ja-JP" altLang="en-US" b="0" i="0" dirty="0">
                <a:solidFill>
                  <a:srgbClr val="202020"/>
                </a:solidFill>
                <a:effectLst/>
                <a:highlight>
                  <a:srgbClr val="FFFFFF"/>
                </a:highlight>
                <a:latin typeface="Helvetica" panose="020B0604020202020204" pitchFamily="34" charset="0"/>
              </a:rPr>
              <a:t>型精原細胞のクラスターと接続している部分と反対側（はんたいがわ）で、卵マーカーが特異的に強く発現していることを発見（はっけん）しました。</a:t>
            </a:r>
            <a:endParaRPr lang="en-US" altLang="ja-JP" b="0" i="0" dirty="0">
              <a:solidFill>
                <a:srgbClr val="202020"/>
              </a:solidFill>
              <a:effectLst/>
              <a:highlight>
                <a:srgbClr val="FFFFFF"/>
              </a:highlight>
              <a:latin typeface="Helvetica" panose="020B0604020202020204" pitchFamily="34" charset="0"/>
            </a:endParaRPr>
          </a:p>
          <a:p>
            <a:r>
              <a:rPr kumimoji="1" lang="ja-JP" altLang="en-US" dirty="0"/>
              <a:t>この結果は、</a:t>
            </a:r>
            <a:r>
              <a:rPr lang="en-US" altLang="ja-JP" b="0" i="0" dirty="0">
                <a:solidFill>
                  <a:srgbClr val="202020"/>
                </a:solidFill>
                <a:effectLst/>
                <a:highlight>
                  <a:srgbClr val="FFFFFF"/>
                </a:highlight>
                <a:latin typeface="Helvetica" panose="020B0604020202020204" pitchFamily="34" charset="0"/>
              </a:rPr>
              <a:t>A</a:t>
            </a:r>
            <a:r>
              <a:rPr lang="ja-JP" altLang="en-US" b="0" i="0" dirty="0">
                <a:solidFill>
                  <a:srgbClr val="202020"/>
                </a:solidFill>
                <a:effectLst/>
                <a:highlight>
                  <a:srgbClr val="FFFFFF"/>
                </a:highlight>
                <a:latin typeface="Helvetica" panose="020B0604020202020204" pitchFamily="34" charset="0"/>
              </a:rPr>
              <a:t>型精原細胞から精巣卵が分化していることを強く示唆します。</a:t>
            </a:r>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16</a:t>
            </a:fld>
            <a:endParaRPr kumimoji="1" lang="ja-JP" altLang="en-US"/>
          </a:p>
        </p:txBody>
      </p:sp>
    </p:spTree>
    <p:extLst>
      <p:ext uri="{BB962C8B-B14F-4D97-AF65-F5344CB8AC3E}">
        <p14:creationId xmlns:p14="http://schemas.microsoft.com/office/powerpoint/2010/main" val="223852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a:t>
            </a:r>
            <a:endParaRPr kumimoji="1" lang="en-US" altLang="ja-JP" dirty="0"/>
          </a:p>
          <a:p>
            <a:r>
              <a:rPr kumimoji="1" lang="ja-JP" altLang="en-US" dirty="0"/>
              <a:t>照射、非照射の野生型である </a:t>
            </a:r>
            <a:r>
              <a:rPr kumimoji="1" lang="en-US" altLang="ja-JP" dirty="0"/>
              <a:t>Hd-rR </a:t>
            </a:r>
            <a:r>
              <a:rPr kumimoji="1" lang="ja-JP" altLang="en-US" dirty="0"/>
              <a:t>の精巣のデータと</a:t>
            </a:r>
            <a:r>
              <a:rPr kumimoji="1" lang="en-US" altLang="ja-JP" dirty="0"/>
              <a:t>p53</a:t>
            </a:r>
            <a:r>
              <a:rPr kumimoji="1" lang="ja-JP" altLang="en-US" dirty="0"/>
              <a:t>をノックアウトした</a:t>
            </a:r>
            <a:r>
              <a:rPr kumimoji="1" lang="en-US" altLang="ja-JP" dirty="0"/>
              <a:t>Hd-rR </a:t>
            </a:r>
            <a:r>
              <a:rPr kumimoji="1" lang="ja-JP" altLang="en-US" dirty="0"/>
              <a:t>の精巣の</a:t>
            </a:r>
            <a:endParaRPr kumimoji="1" lang="en-US" altLang="ja-JP" dirty="0"/>
          </a:p>
          <a:p>
            <a:r>
              <a:rPr lang="en-US" altLang="ja-JP" dirty="0"/>
              <a:t>4</a:t>
            </a:r>
            <a:r>
              <a:rPr lang="ja-JP" altLang="en-US" dirty="0"/>
              <a:t>つのデータセットを統合して解析したところ、</a:t>
            </a:r>
            <a:endParaRPr lang="en-US" altLang="ja-JP" dirty="0"/>
          </a:p>
          <a:p>
            <a:r>
              <a:rPr lang="ja-JP" altLang="en-US" dirty="0"/>
              <a:t>精巣卵と思われる細胞群の数、それらにおける卵特異的遺伝子の発現の程度は</a:t>
            </a:r>
            <a:endParaRPr lang="en-US" altLang="ja-JP" dirty="0"/>
          </a:p>
          <a:p>
            <a:r>
              <a:rPr lang="en-US" altLang="ja-JP" dirty="0"/>
              <a:t>p53</a:t>
            </a:r>
            <a:r>
              <a:rPr lang="ja-JP" altLang="en-US" dirty="0"/>
              <a:t>遺伝子の有無（うむ）に、またガンマ線の照射の有無（うむ）に影響されていないことが明らかとなりました。</a:t>
            </a:r>
            <a:endParaRPr lang="en-US" altLang="ja-JP" dirty="0"/>
          </a:p>
          <a:p>
            <a:r>
              <a:rPr lang="ja-JP" altLang="en-US" dirty="0"/>
              <a:t>したがって</a:t>
            </a:r>
            <a:r>
              <a:rPr kumimoji="1" lang="ja-JP" altLang="en-US" dirty="0"/>
              <a:t>、</a:t>
            </a:r>
            <a:r>
              <a:rPr lang="en-US" altLang="ja-JP" dirty="0"/>
              <a:t>A</a:t>
            </a:r>
            <a:r>
              <a:rPr lang="ja-JP" altLang="en-US" dirty="0"/>
              <a:t>型精原細胞の一部が、恒常的に（こうじょうてき）に精巣卵に分化しているものと考えられました。</a:t>
            </a:r>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17</a:t>
            </a:fld>
            <a:endParaRPr kumimoji="1" lang="ja-JP" altLang="en-US"/>
          </a:p>
        </p:txBody>
      </p:sp>
    </p:spTree>
    <p:extLst>
      <p:ext uri="{BB962C8B-B14F-4D97-AF65-F5344CB8AC3E}">
        <p14:creationId xmlns:p14="http://schemas.microsoft.com/office/powerpoint/2010/main" val="281172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以上、まとめます。</a:t>
            </a:r>
            <a:endParaRPr kumimoji="1" lang="en-US" altLang="ja-JP" dirty="0"/>
          </a:p>
          <a:p>
            <a:r>
              <a:rPr kumimoji="1" lang="ja-JP" altLang="en-US" dirty="0"/>
              <a:t>本研究では、</a:t>
            </a:r>
            <a:r>
              <a:rPr kumimoji="1" lang="en-US" altLang="ja-JP" dirty="0"/>
              <a:t>single cell RNA</a:t>
            </a:r>
            <a:r>
              <a:rPr kumimoji="1" lang="ja-JP" altLang="en-US" dirty="0"/>
              <a:t>シーケンスを用いて、メダカ精巣において、精子形成の全てのプロセスをシングル　セル　トランスクリプトームのデータにしました。</a:t>
            </a:r>
          </a:p>
          <a:p>
            <a:r>
              <a:rPr kumimoji="1" lang="ja-JP" altLang="en-US" dirty="0"/>
              <a:t>そして、ガンマ線の照射により、</a:t>
            </a:r>
            <a:r>
              <a:rPr kumimoji="1" lang="en-US" altLang="ja-JP" dirty="0"/>
              <a:t>B</a:t>
            </a:r>
            <a:r>
              <a:rPr kumimoji="1" lang="ja-JP" altLang="en-US" dirty="0"/>
              <a:t>型精原細胞が増殖を停止し、すぐに減数分裂および精子完成に移行（いこう）することをトランスクリプトームで確認しました。</a:t>
            </a:r>
          </a:p>
          <a:p>
            <a:r>
              <a:rPr kumimoji="1" lang="ja-JP" altLang="en-US" dirty="0"/>
              <a:t>次に、</a:t>
            </a:r>
            <a:r>
              <a:rPr kumimoji="1" lang="en-US" altLang="ja-JP" dirty="0" err="1"/>
              <a:t>p53</a:t>
            </a:r>
            <a:r>
              <a:rPr kumimoji="1" lang="ja-JP" altLang="en-US" dirty="0"/>
              <a:t>遺伝子が欠損してもメダカの精子形成には大きな影響がないことを明らかにしました。</a:t>
            </a:r>
          </a:p>
          <a:p>
            <a:r>
              <a:rPr kumimoji="1" lang="ja-JP" altLang="en-US" dirty="0"/>
              <a:t>一方、ガンマ線の被ばくによる減数分裂および精子完成の加速には</a:t>
            </a:r>
            <a:r>
              <a:rPr kumimoji="1" lang="en-US" altLang="ja-JP" dirty="0" err="1"/>
              <a:t>p53</a:t>
            </a:r>
            <a:r>
              <a:rPr kumimoji="1" lang="ja-JP" altLang="en-US" dirty="0"/>
              <a:t>遺伝子が必要であることが示されました。</a:t>
            </a:r>
          </a:p>
          <a:p>
            <a:r>
              <a:rPr kumimoji="1" lang="ja-JP" altLang="en-US" dirty="0"/>
              <a:t>最後に、メダカでは精巣卵が、恒常的（こうじょうてき）に</a:t>
            </a:r>
            <a:r>
              <a:rPr kumimoji="1" lang="en-US" altLang="ja-JP" dirty="0"/>
              <a:t>A</a:t>
            </a:r>
            <a:r>
              <a:rPr kumimoji="1" lang="ja-JP" altLang="en-US" dirty="0"/>
              <a:t>型精原細胞から分化していることを確認しました。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18</a:t>
            </a:fld>
            <a:endParaRPr kumimoji="1" lang="ja-JP" altLang="en-US"/>
          </a:p>
        </p:txBody>
      </p:sp>
    </p:spTree>
    <p:extLst>
      <p:ext uri="{BB962C8B-B14F-4D97-AF65-F5344CB8AC3E}">
        <p14:creationId xmlns:p14="http://schemas.microsoft.com/office/powerpoint/2010/main" val="474682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実験方法を説明します。</a:t>
            </a:r>
            <a:endParaRPr kumimoji="1" lang="en-US" altLang="ja-JP" dirty="0"/>
          </a:p>
          <a:p>
            <a:r>
              <a:rPr kumimoji="1" lang="ja-JP" altLang="en-US" dirty="0"/>
              <a:t>京都（きょうと）大学放射線生物研究センターの低線量率ガンマ線照射装置を使用し、</a:t>
            </a:r>
            <a:endParaRPr kumimoji="1" lang="en-US" altLang="ja-JP" dirty="0"/>
          </a:p>
          <a:p>
            <a:r>
              <a:rPr kumimoji="1" lang="en-US" altLang="ja-JP" dirty="0"/>
              <a:t>7</a:t>
            </a:r>
            <a:r>
              <a:rPr kumimoji="1" lang="ja-JP" altLang="en-US" dirty="0"/>
              <a:t>日間かけて、合計線量１００ｍ</a:t>
            </a:r>
            <a:r>
              <a:rPr kumimoji="1" lang="en-US" altLang="ja-JP" dirty="0" err="1"/>
              <a:t>Gy</a:t>
            </a:r>
            <a:r>
              <a:rPr kumimoji="1" lang="ja-JP" altLang="en-US" dirty="0"/>
              <a:t>のガンマ線を</a:t>
            </a:r>
            <a:endParaRPr kumimoji="1" lang="en-US" altLang="ja-JP" dirty="0"/>
          </a:p>
          <a:p>
            <a:r>
              <a:rPr kumimoji="1" lang="ja-JP" altLang="en-US" dirty="0"/>
              <a:t>メダカ成魚に照射し、その後新幹線で柏キャンパスに連れ帰り、さらに</a:t>
            </a:r>
            <a:r>
              <a:rPr kumimoji="1" lang="en-US" altLang="ja-JP" dirty="0"/>
              <a:t>1</a:t>
            </a:r>
            <a:r>
              <a:rPr kumimoji="1" lang="ja-JP" altLang="en-US" dirty="0"/>
              <a:t>週間、通常の状態で飼育しました。</a:t>
            </a:r>
            <a:endParaRPr kumimoji="1" lang="en-US" altLang="ja-JP" dirty="0"/>
          </a:p>
          <a:p>
            <a:r>
              <a:rPr kumimoji="1" lang="ja-JP" altLang="en-US" dirty="0"/>
              <a:t>その後、メダカを安楽死させ、腸、精巣、卵巣を単離（たんり）し、それらの臓器と全身から</a:t>
            </a:r>
            <a:r>
              <a:rPr kumimoji="1" lang="en-US" altLang="ja-JP" dirty="0"/>
              <a:t>RNA</a:t>
            </a:r>
            <a:r>
              <a:rPr kumimoji="1" lang="ja-JP" altLang="en-US" dirty="0"/>
              <a:t>を抽出しました。</a:t>
            </a:r>
            <a:endParaRPr kumimoji="1" lang="en-US" altLang="ja-JP" dirty="0"/>
          </a:p>
          <a:p>
            <a:r>
              <a:rPr kumimoji="1" lang="en-US" altLang="ja-JP" dirty="0"/>
              <a:t>RNA</a:t>
            </a:r>
            <a:r>
              <a:rPr kumimoji="1" lang="ja-JP" altLang="en-US" dirty="0"/>
              <a:t>シーケンサーから得た</a:t>
            </a:r>
            <a:r>
              <a:rPr kumimoji="1" lang="en-US" altLang="ja-JP" dirty="0"/>
              <a:t>raw data</a:t>
            </a:r>
            <a:r>
              <a:rPr kumimoji="1" lang="ja-JP" altLang="en-US" dirty="0"/>
              <a:t>を、</a:t>
            </a:r>
            <a:r>
              <a:rPr kumimoji="1" lang="en-US" altLang="ja-JP" dirty="0"/>
              <a:t>MacOS</a:t>
            </a:r>
            <a:r>
              <a:rPr kumimoji="1" lang="ja-JP" altLang="en-US" dirty="0"/>
              <a:t>で解析を行い、</a:t>
            </a:r>
            <a:r>
              <a:rPr kumimoji="1" lang="en-US" altLang="ja-JP" dirty="0"/>
              <a:t>DEG</a:t>
            </a:r>
            <a:r>
              <a:rPr kumimoji="1" lang="ja-JP" altLang="en-US" dirty="0"/>
              <a:t>を抽出しました。</a:t>
            </a:r>
            <a:endParaRPr kumimoji="1" lang="en-US" altLang="ja-JP" dirty="0"/>
          </a:p>
          <a:p>
            <a:r>
              <a:rPr kumimoji="1" lang="ja-JP" altLang="en-US" dirty="0"/>
              <a:t>さらに、</a:t>
            </a:r>
            <a:r>
              <a:rPr kumimoji="1" lang="en-US" altLang="ja-JP" dirty="0"/>
              <a:t>DEG</a:t>
            </a:r>
            <a:r>
              <a:rPr kumimoji="1" lang="ja-JP" altLang="en-US" dirty="0"/>
              <a:t>をアノテーションするため、</a:t>
            </a:r>
            <a:r>
              <a:rPr kumimoji="1" lang="en-US" altLang="ja-JP" dirty="0"/>
              <a:t>GO</a:t>
            </a:r>
            <a:r>
              <a:rPr kumimoji="1" lang="ja-JP" altLang="en-US" dirty="0"/>
              <a:t>と</a:t>
            </a:r>
            <a:r>
              <a:rPr kumimoji="1" lang="en-US" altLang="ja-JP" dirty="0" err="1"/>
              <a:t>KEGG</a:t>
            </a:r>
            <a:r>
              <a:rPr kumimoji="1" lang="ja-JP" altLang="en-US" dirty="0"/>
              <a:t>解析を行いました。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20</a:t>
            </a:fld>
            <a:endParaRPr kumimoji="1" lang="ja-JP" altLang="en-US"/>
          </a:p>
        </p:txBody>
      </p:sp>
    </p:spTree>
    <p:extLst>
      <p:ext uri="{BB962C8B-B14F-4D97-AF65-F5344CB8AC3E}">
        <p14:creationId xmlns:p14="http://schemas.microsoft.com/office/powerpoint/2010/main" val="56046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現代社会では、放射線は　医療診断、がん治療、原子力発電など多くの分野に利用されています。</a:t>
            </a:r>
            <a:endParaRPr kumimoji="1" lang="en-US" altLang="ja-JP" dirty="0"/>
          </a:p>
          <a:p>
            <a:r>
              <a:rPr kumimoji="1" lang="ja-JP" altLang="en-US" dirty="0"/>
              <a:t>しかし、放射線の利用においては、放射能の安全性、特に放射線被ばくによる生物影響の評価と管理が重要となります。</a:t>
            </a:r>
            <a:endParaRPr kumimoji="1" lang="en-US" altLang="ja-JP" dirty="0"/>
          </a:p>
          <a:p>
            <a:r>
              <a:rPr kumimoji="1" lang="ja-JP" altLang="en-US" dirty="0"/>
              <a:t>高線量（こうせんりょう）急性照射によって</a:t>
            </a:r>
            <a:r>
              <a:rPr kumimoji="1" lang="en-US" altLang="ja-JP" dirty="0"/>
              <a:t>DNA</a:t>
            </a:r>
            <a:r>
              <a:rPr kumimoji="1" lang="ja-JP" altLang="en-US" dirty="0"/>
              <a:t>二重鎖が切断され、また</a:t>
            </a:r>
            <a:r>
              <a:rPr kumimoji="1" lang="en-US" altLang="ja-JP" dirty="0"/>
              <a:t>ROS</a:t>
            </a:r>
            <a:r>
              <a:rPr kumimoji="1" lang="ja-JP" altLang="en-US" dirty="0"/>
              <a:t>による酸化ストレスによって細胞にダメージが与えられると、アポトーシスなどの細胞死が引き起こされて組織は損傷します。</a:t>
            </a:r>
            <a:endParaRPr kumimoji="1" lang="en-US" altLang="ja-JP" dirty="0"/>
          </a:p>
          <a:p>
            <a:r>
              <a:rPr kumimoji="1" lang="ja-JP" altLang="en-US" dirty="0"/>
              <a:t>一方、低線量放射線の慢性被ばくの生物影響は、慢性的な炎症など致死的ではない反面、影響が累積（るいせき）することが特徴です。</a:t>
            </a:r>
            <a:endParaRPr kumimoji="1" lang="en-US" altLang="ja-JP" dirty="0"/>
          </a:p>
          <a:p>
            <a:r>
              <a:rPr kumimoji="1" lang="ja-JP" altLang="en-US" dirty="0"/>
              <a:t>放射線の高線量被ばくの生物影響に比較すると、放射線の低線量率慢性被ばくの生物影響についての理解と研究はまだ限られています。</a:t>
            </a: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a:t>
            </a:fld>
            <a:endParaRPr kumimoji="1" lang="ja-JP" altLang="en-US"/>
          </a:p>
        </p:txBody>
      </p:sp>
    </p:spTree>
    <p:extLst>
      <p:ext uri="{BB962C8B-B14F-4D97-AF65-F5344CB8AC3E}">
        <p14:creationId xmlns:p14="http://schemas.microsoft.com/office/powerpoint/2010/main" val="1540685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100 m </a:t>
            </a:r>
            <a:r>
              <a:rPr lang="en-US" altLang="ja-JP" dirty="0" err="1"/>
              <a:t>Gy</a:t>
            </a:r>
            <a:r>
              <a:rPr lang="en-US" altLang="ja-JP" dirty="0"/>
              <a:t> </a:t>
            </a:r>
            <a:r>
              <a:rPr lang="ja-JP" altLang="en-US" dirty="0"/>
              <a:t>のガンマ線を一週間かけて照射したメダカ成魚の腸では、</a:t>
            </a:r>
            <a:r>
              <a:rPr lang="en-US" altLang="ja-JP" dirty="0"/>
              <a:t>G1</a:t>
            </a:r>
            <a:r>
              <a:rPr lang="ja-JP" altLang="en-US" dirty="0"/>
              <a:t>期および</a:t>
            </a:r>
            <a:r>
              <a:rPr lang="en-US" altLang="ja-JP" dirty="0"/>
              <a:t>S</a:t>
            </a:r>
            <a:r>
              <a:rPr lang="ja-JP" altLang="en-US" dirty="0"/>
              <a:t>期の細胞が増加し、</a:t>
            </a:r>
            <a:r>
              <a:rPr lang="en-US" altLang="ja-JP" dirty="0"/>
              <a:t>G2</a:t>
            </a:r>
            <a:r>
              <a:rPr lang="ja-JP" altLang="en-US" dirty="0"/>
              <a:t>期および</a:t>
            </a:r>
            <a:r>
              <a:rPr lang="en-US" altLang="ja-JP" dirty="0"/>
              <a:t>M</a:t>
            </a:r>
            <a:r>
              <a:rPr lang="ja-JP" altLang="en-US" dirty="0"/>
              <a:t>期の細胞が減少していることが示されました。</a:t>
            </a:r>
            <a:endParaRPr lang="en-US" altLang="ja-JP" dirty="0"/>
          </a:p>
          <a:p>
            <a:r>
              <a:rPr lang="ja-JP" altLang="en-US" dirty="0"/>
              <a:t>これは、隠窩</a:t>
            </a:r>
            <a:r>
              <a:rPr lang="en-US" altLang="ja-JP" dirty="0"/>
              <a:t>cyst</a:t>
            </a:r>
            <a:r>
              <a:rPr lang="ja-JP" altLang="en-US" dirty="0"/>
              <a:t>における幹細胞の細胞周期が停止し、修復および再生が促進していることを示唆しています。</a:t>
            </a:r>
            <a:endParaRPr lang="en-US" altLang="ja-JP" dirty="0"/>
          </a:p>
          <a:p>
            <a:r>
              <a:rPr lang="ja-JP" altLang="en-US" dirty="0"/>
              <a:t>先行研究による組織学的な検討においては、腸の組織像には明瞭な影響がなかったことから、低線量率ガンマ線の慢性被ばくにより幹細胞の細胞周期の抑制は起きていないと考えられていましたが、本研究でのトランスクリプトーム解析によって、やはり影響があったことがはじめて明らかにできました。</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21</a:t>
            </a:fld>
            <a:endParaRPr kumimoji="1" lang="ja-JP" altLang="en-US"/>
          </a:p>
        </p:txBody>
      </p:sp>
    </p:spTree>
    <p:extLst>
      <p:ext uri="{BB962C8B-B14F-4D97-AF65-F5344CB8AC3E}">
        <p14:creationId xmlns:p14="http://schemas.microsoft.com/office/powerpoint/2010/main" val="354898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精巣においては、発現が抑制された</a:t>
            </a:r>
            <a:r>
              <a:rPr lang="en-US" altLang="ja-JP" dirty="0"/>
              <a:t>DEG</a:t>
            </a:r>
            <a:r>
              <a:rPr lang="ja-JP" altLang="en-US" dirty="0"/>
              <a:t>ｓから、リボソーム（</a:t>
            </a:r>
            <a:r>
              <a:rPr lang="en-US" altLang="ja-JP" dirty="0"/>
              <a:t>MF</a:t>
            </a:r>
            <a:r>
              <a:rPr lang="ja-JP" altLang="en-US" dirty="0"/>
              <a:t>）、翻訳</a:t>
            </a:r>
            <a:r>
              <a:rPr lang="en-US" altLang="ja-JP" dirty="0"/>
              <a:t>(</a:t>
            </a:r>
            <a:r>
              <a:rPr lang="ja-JP" altLang="en-US" dirty="0"/>
              <a:t>ほんやく</a:t>
            </a:r>
            <a:r>
              <a:rPr lang="en-US" altLang="ja-JP" dirty="0"/>
              <a:t>)</a:t>
            </a:r>
            <a:r>
              <a:rPr lang="ja-JP" altLang="en-US" dirty="0"/>
              <a:t>（</a:t>
            </a:r>
            <a:r>
              <a:rPr lang="en-US" altLang="ja-JP" dirty="0"/>
              <a:t>BP</a:t>
            </a:r>
            <a:r>
              <a:rPr lang="ja-JP" altLang="en-US" dirty="0"/>
              <a:t>）、およびミトコンドリア（</a:t>
            </a:r>
            <a:r>
              <a:rPr lang="en-US" altLang="ja-JP" dirty="0"/>
              <a:t>CC</a:t>
            </a:r>
            <a:r>
              <a:rPr lang="ja-JP" altLang="en-US" dirty="0"/>
              <a:t>）が有意に</a:t>
            </a:r>
            <a:r>
              <a:rPr lang="en-US" altLang="ja-JP" dirty="0"/>
              <a:t>enrich</a:t>
            </a:r>
            <a:r>
              <a:rPr lang="ja-JP" altLang="en-US" dirty="0"/>
              <a:t>されました。</a:t>
            </a:r>
            <a:endParaRPr lang="en-US" altLang="ja-JP" dirty="0"/>
          </a:p>
          <a:p>
            <a:r>
              <a:rPr lang="ja-JP" altLang="en-US" dirty="0"/>
              <a:t>リボソームおよびミトコンドリアの機能抑制は、細胞分化を推進することが報告されています。</a:t>
            </a:r>
            <a:endParaRPr lang="en-US" altLang="ja-JP" dirty="0"/>
          </a:p>
          <a:p>
            <a:r>
              <a:rPr lang="ja-JP" altLang="en-US" dirty="0"/>
              <a:t>この結果は、放射線照射後に</a:t>
            </a:r>
            <a:r>
              <a:rPr lang="en-US" altLang="ja-JP" dirty="0"/>
              <a:t>B</a:t>
            </a:r>
            <a:r>
              <a:rPr lang="ja-JP" altLang="en-US" dirty="0"/>
              <a:t>型精原細胞の増殖が停止し、減数分裂および精子完成が促進されていることを示唆しています。</a:t>
            </a:r>
            <a:endParaRPr lang="en-US" altLang="ja-JP" dirty="0"/>
          </a:p>
          <a:p>
            <a:r>
              <a:rPr lang="ja-JP" altLang="en-US" dirty="0"/>
              <a:t>精巣においても、先行研究による組織学的（そしきがくてき）な検討においては、組織像に明瞭な影響がなかったのですが、やはり低線量率の被ばくであっても精子形成に影響があることが明らかになりました。</a:t>
            </a:r>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22</a:t>
            </a:fld>
            <a:endParaRPr kumimoji="1" lang="ja-JP" altLang="en-US"/>
          </a:p>
        </p:txBody>
      </p:sp>
    </p:spTree>
    <p:extLst>
      <p:ext uri="{BB962C8B-B14F-4D97-AF65-F5344CB8AC3E}">
        <p14:creationId xmlns:p14="http://schemas.microsoft.com/office/powerpoint/2010/main" val="388979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卵巣では、照射後にグリコサミノグリカンの合成および結合が少し上昇していましたが、卵細胞の成熟（せいじゅく）や排卵などの卵巣の機能との関連は不明であり、低線量率ガンマ線の被ばくによる生理的な影響を明らかにするのは至りませんでした。しかし、遺伝子発現パターンに有意な違いが認められた結果は、低線量率ガンマ線の被ばくがなんらかの影響を卵巣機能に与えている可能性が考えられます。</a:t>
            </a:r>
            <a:endParaRPr lang="en-US" altLang="ja-JP" dirty="0"/>
          </a:p>
          <a:p>
            <a:endParaRPr lang="en-US" altLang="ja-JP" dirty="0"/>
          </a:p>
          <a:p>
            <a:r>
              <a:rPr lang="ja-JP" altLang="en-US" dirty="0"/>
              <a:t>また、代謝、ステロイドホルモンの生合成（せいごうせい）、エストロン関連活動が抑制されました。</a:t>
            </a:r>
            <a:endParaRPr lang="en-US" altLang="ja-JP" dirty="0"/>
          </a:p>
          <a:p>
            <a:r>
              <a:rPr lang="ja-JP" altLang="en-US" dirty="0"/>
              <a:t>これらの</a:t>
            </a:r>
            <a:r>
              <a:rPr lang="en-US" altLang="ja-JP" dirty="0"/>
              <a:t>GO</a:t>
            </a:r>
            <a:r>
              <a:rPr lang="ja-JP" altLang="en-US" dirty="0"/>
              <a:t>は、卵巣における卵形成、卵成熟が抑制されていることを示唆しますので、低線量</a:t>
            </a:r>
            <a:r>
              <a:rPr lang="en-US" altLang="ja-JP" dirty="0"/>
              <a:t>/</a:t>
            </a:r>
            <a:r>
              <a:rPr lang="ja-JP" altLang="en-US" dirty="0"/>
              <a:t>低線量率の照射によってメスの生殖機能も抑制されている可能性があります。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23</a:t>
            </a:fld>
            <a:endParaRPr kumimoji="1" lang="ja-JP" altLang="en-US"/>
          </a:p>
        </p:txBody>
      </p:sp>
    </p:spTree>
    <p:extLst>
      <p:ext uri="{BB962C8B-B14F-4D97-AF65-F5344CB8AC3E}">
        <p14:creationId xmlns:p14="http://schemas.microsoft.com/office/powerpoint/2010/main" val="116536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続いて、全身での</a:t>
            </a:r>
            <a:r>
              <a:rPr kumimoji="1" lang="en-US" altLang="ja-JP" dirty="0"/>
              <a:t>DEG</a:t>
            </a:r>
            <a:r>
              <a:rPr kumimoji="1" lang="ja-JP" altLang="en-US" dirty="0"/>
              <a:t>を、オスメス間（かん）で比較しました。</a:t>
            </a:r>
            <a:endParaRPr kumimoji="1" lang="en-US" altLang="ja-JP" dirty="0"/>
          </a:p>
          <a:p>
            <a:r>
              <a:rPr kumimoji="1" lang="en-US" altLang="ja-JP" dirty="0"/>
              <a:t>DEG</a:t>
            </a:r>
            <a:r>
              <a:rPr kumimoji="1" lang="ja-JP" altLang="en-US" dirty="0"/>
              <a:t>ｓのうち、４３０の遺伝子においてオスメス両方（りょうほう）で低線量率ガンマ線の被ばくによって発現が上がり、４４２の遺伝子でオスメスで共通して発現が下がりました。</a:t>
            </a:r>
            <a:endParaRPr kumimoji="1" lang="en-US" altLang="ja-JP" dirty="0"/>
          </a:p>
          <a:p>
            <a:r>
              <a:rPr kumimoji="1" lang="ja-JP" altLang="en-US" dirty="0"/>
              <a:t>これらの、オスメスで共通して発現が変化した遺伝子群について、さらに</a:t>
            </a:r>
            <a:r>
              <a:rPr kumimoji="1" lang="en-US" altLang="ja-JP" dirty="0"/>
              <a:t>GO</a:t>
            </a:r>
            <a:r>
              <a:rPr kumimoji="1" lang="ja-JP" altLang="en-US" dirty="0"/>
              <a:t>と</a:t>
            </a:r>
            <a:r>
              <a:rPr kumimoji="1" lang="en-US" altLang="ja-JP" dirty="0"/>
              <a:t>KEGG</a:t>
            </a:r>
            <a:r>
              <a:rPr kumimoji="1" lang="ja-JP" altLang="en-US" dirty="0"/>
              <a:t>解析を行いました。</a:t>
            </a:r>
            <a:endParaRPr kumimoji="1" lang="en-GB" altLang="ja-JP"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24</a:t>
            </a:fld>
            <a:endParaRPr kumimoji="1" lang="ja-JP" altLang="en-US"/>
          </a:p>
        </p:txBody>
      </p:sp>
    </p:spTree>
    <p:extLst>
      <p:ext uri="{BB962C8B-B14F-4D97-AF65-F5344CB8AC3E}">
        <p14:creationId xmlns:p14="http://schemas.microsoft.com/office/powerpoint/2010/main" val="1673603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低線量率ガンマ線の被ばくによって発現が上昇した遺伝子群において、代謝関連、特に脂質代謝に関連する</a:t>
            </a:r>
            <a:r>
              <a:rPr kumimoji="1" lang="en-US" altLang="ja-JP" dirty="0"/>
              <a:t>GO</a:t>
            </a:r>
            <a:r>
              <a:rPr kumimoji="1" lang="ja-JP" altLang="en-US" dirty="0"/>
              <a:t>が</a:t>
            </a:r>
            <a:endParaRPr kumimoji="1" lang="en-US" altLang="ja-JP" dirty="0"/>
          </a:p>
          <a:p>
            <a:r>
              <a:rPr kumimoji="1" lang="en-US" altLang="ja-JP" dirty="0"/>
              <a:t>pick up</a:t>
            </a:r>
            <a:r>
              <a:rPr kumimoji="1" lang="ja-JP" altLang="en-US" dirty="0"/>
              <a:t>されました。</a:t>
            </a:r>
            <a:endParaRPr kumimoji="1" lang="en-US" altLang="ja-JP" dirty="0"/>
          </a:p>
          <a:p>
            <a:endParaRPr kumimoji="1" lang="en-US" altLang="ja-JP" dirty="0"/>
          </a:p>
          <a:p>
            <a:endParaRPr kumimoji="1" lang="en-US" altLang="ja-JP" dirty="0">
              <a:solidFill>
                <a:srgbClr val="FF0000"/>
              </a:solidFill>
            </a:endParaRP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25</a:t>
            </a:fld>
            <a:endParaRPr kumimoji="1" lang="ja-JP" altLang="en-US"/>
          </a:p>
        </p:txBody>
      </p:sp>
    </p:spTree>
    <p:extLst>
      <p:ext uri="{BB962C8B-B14F-4D97-AF65-F5344CB8AC3E}">
        <p14:creationId xmlns:p14="http://schemas.microsoft.com/office/powerpoint/2010/main" val="205081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rgbClr val="FF0000"/>
                </a:solidFill>
              </a:rPr>
              <a:t>KEGG</a:t>
            </a:r>
            <a:r>
              <a:rPr kumimoji="1" lang="ja-JP" altLang="en-US" dirty="0">
                <a:solidFill>
                  <a:srgbClr val="FF0000"/>
                </a:solidFill>
              </a:rPr>
              <a:t>解析の結果からも、脂質代謝や</a:t>
            </a:r>
            <a:r>
              <a:rPr kumimoji="1" lang="en-US" altLang="ja-JP" dirty="0">
                <a:solidFill>
                  <a:srgbClr val="FF0000"/>
                </a:solidFill>
              </a:rPr>
              <a:t>steroid</a:t>
            </a:r>
            <a:r>
              <a:rPr kumimoji="1" lang="ja-JP" altLang="en-US" dirty="0">
                <a:solidFill>
                  <a:srgbClr val="FF0000"/>
                </a:solidFill>
              </a:rPr>
              <a:t>合成の活性化を見られています。</a:t>
            </a:r>
            <a:endParaRPr kumimoji="1" lang="en-US" altLang="ja-JP" dirty="0">
              <a:solidFill>
                <a:srgbClr val="FF0000"/>
              </a:solidFill>
            </a:endParaRPr>
          </a:p>
          <a:p>
            <a:endParaRPr kumimoji="1" lang="en-US" altLang="ja-JP" dirty="0">
              <a:solidFill>
                <a:srgbClr val="FF0000"/>
              </a:solidFill>
            </a:endParaRPr>
          </a:p>
          <a:p>
            <a:r>
              <a:rPr kumimoji="1" lang="ja-JP" altLang="en-US" dirty="0">
                <a:solidFill>
                  <a:srgbClr val="FF0000"/>
                </a:solidFill>
              </a:rPr>
              <a:t>低線量率放射線の慢性被ばくにより、脂質代謝が上昇した理由について</a:t>
            </a:r>
            <a:r>
              <a:rPr kumimoji="1" lang="en-US" altLang="ja-JP" dirty="0">
                <a:solidFill>
                  <a:srgbClr val="FF0000"/>
                </a:solidFill>
              </a:rPr>
              <a:t>,</a:t>
            </a:r>
          </a:p>
          <a:p>
            <a:r>
              <a:rPr kumimoji="1" lang="ja-JP" altLang="en-US" dirty="0">
                <a:solidFill>
                  <a:srgbClr val="FF0000"/>
                </a:solidFill>
              </a:rPr>
              <a:t>一つ目は、放射線被ばくによって、生体内の</a:t>
            </a:r>
            <a:r>
              <a:rPr kumimoji="1" lang="en-US" altLang="ja-JP" dirty="0">
                <a:solidFill>
                  <a:srgbClr val="FF0000"/>
                </a:solidFill>
              </a:rPr>
              <a:t>ROS</a:t>
            </a:r>
            <a:r>
              <a:rPr kumimoji="1" lang="ja-JP" altLang="en-US" dirty="0">
                <a:solidFill>
                  <a:srgbClr val="FF0000"/>
                </a:solidFill>
              </a:rPr>
              <a:t>レベルが上がり、脂質、特に不飽和脂肪酸を酸化され、脂質で構成される生物膜や</a:t>
            </a:r>
            <a:r>
              <a:rPr kumimoji="1" lang="en-US" altLang="ja-JP" dirty="0">
                <a:solidFill>
                  <a:srgbClr val="FF0000"/>
                </a:solidFill>
              </a:rPr>
              <a:t>steroid</a:t>
            </a:r>
            <a:r>
              <a:rPr kumimoji="1" lang="ja-JP" altLang="en-US" dirty="0">
                <a:solidFill>
                  <a:srgbClr val="FF0000"/>
                </a:solidFill>
              </a:rPr>
              <a:t>はその影響で機能が損傷されることを推測される。</a:t>
            </a:r>
            <a:endParaRPr kumimoji="1" lang="en-US" altLang="ja-JP" dirty="0">
              <a:solidFill>
                <a:srgbClr val="FF0000"/>
              </a:solidFill>
            </a:endParaRPr>
          </a:p>
          <a:p>
            <a:r>
              <a:rPr lang="ja-JP" altLang="en-US" b="0" i="0" dirty="0">
                <a:solidFill>
                  <a:srgbClr val="BFBFBF"/>
                </a:solidFill>
                <a:effectLst/>
                <a:highlight>
                  <a:srgbClr val="1F1F1F"/>
                </a:highlight>
                <a:latin typeface="Arial" panose="020B0604020202020204" pitchFamily="34" charset="0"/>
              </a:rPr>
              <a:t>また、毒性がある過酸化脂質がたくさんの現れ、さらに細胞に損傷を与え続ける。</a:t>
            </a:r>
            <a:endParaRPr lang="en-US" altLang="ja-JP" b="0" i="0" dirty="0">
              <a:solidFill>
                <a:srgbClr val="BFBFBF"/>
              </a:solidFill>
              <a:effectLst/>
              <a:highlight>
                <a:srgbClr val="1F1F1F"/>
              </a:highlight>
              <a:latin typeface="Arial" panose="020B0604020202020204" pitchFamily="34" charset="0"/>
            </a:endParaRPr>
          </a:p>
          <a:p>
            <a:r>
              <a:rPr lang="ja-JP" altLang="en-US" b="0" i="0" dirty="0">
                <a:solidFill>
                  <a:srgbClr val="BFBFBF"/>
                </a:solidFill>
                <a:effectLst/>
                <a:highlight>
                  <a:srgbClr val="1F1F1F"/>
                </a:highlight>
                <a:latin typeface="Arial" panose="020B0604020202020204" pitchFamily="34" charset="0"/>
              </a:rPr>
              <a:t>そのために、脂質合成を活性化されると推測されました。</a:t>
            </a:r>
            <a:endParaRPr lang="en-US" altLang="ja-JP" b="0" i="0" dirty="0">
              <a:solidFill>
                <a:srgbClr val="BFBFBF"/>
              </a:solidFill>
              <a:effectLst/>
              <a:highlight>
                <a:srgbClr val="1F1F1F"/>
              </a:highlight>
              <a:latin typeface="Arial" panose="020B0604020202020204" pitchFamily="34" charset="0"/>
            </a:endParaRPr>
          </a:p>
          <a:p>
            <a:r>
              <a:rPr lang="ja-JP" altLang="en-US" b="0" i="0" dirty="0">
                <a:solidFill>
                  <a:srgbClr val="BFBFBF"/>
                </a:solidFill>
                <a:effectLst/>
                <a:highlight>
                  <a:srgbClr val="1F1F1F"/>
                </a:highlight>
                <a:latin typeface="Arial" panose="020B0604020202020204" pitchFamily="34" charset="0"/>
              </a:rPr>
              <a:t>二つ目は、脂質合成と</a:t>
            </a:r>
            <a:r>
              <a:rPr lang="en-US" altLang="ja-JP" b="0" i="0" dirty="0">
                <a:solidFill>
                  <a:srgbClr val="BFBFBF"/>
                </a:solidFill>
                <a:effectLst/>
                <a:highlight>
                  <a:srgbClr val="1F1F1F"/>
                </a:highlight>
                <a:latin typeface="Arial" panose="020B0604020202020204" pitchFamily="34" charset="0"/>
              </a:rPr>
              <a:t>ROS</a:t>
            </a:r>
            <a:r>
              <a:rPr lang="ja-JP" altLang="en-US" b="0" i="0" dirty="0">
                <a:solidFill>
                  <a:srgbClr val="BFBFBF"/>
                </a:solidFill>
                <a:effectLst/>
                <a:highlight>
                  <a:srgbClr val="1F1F1F"/>
                </a:highlight>
                <a:latin typeface="Arial" panose="020B0604020202020204" pitchFamily="34" charset="0"/>
              </a:rPr>
              <a:t>を還元には、</a:t>
            </a:r>
            <a:r>
              <a:rPr lang="en-US" altLang="ja-JP" b="0" i="0" dirty="0">
                <a:solidFill>
                  <a:srgbClr val="BFBFBF"/>
                </a:solidFill>
                <a:effectLst/>
                <a:highlight>
                  <a:srgbClr val="1F1F1F"/>
                </a:highlight>
                <a:latin typeface="Arial" panose="020B0604020202020204" pitchFamily="34" charset="0"/>
              </a:rPr>
              <a:t>NADPH, acetyl-CoA(</a:t>
            </a:r>
            <a:r>
              <a:rPr lang="ja-JP" altLang="en-US" b="0" i="0" dirty="0">
                <a:solidFill>
                  <a:srgbClr val="BFBFBF"/>
                </a:solidFill>
                <a:effectLst/>
                <a:highlight>
                  <a:srgbClr val="1F1F1F"/>
                </a:highlight>
                <a:latin typeface="Arial" panose="020B0604020202020204" pitchFamily="34" charset="0"/>
              </a:rPr>
              <a:t>アセチルコエー</a:t>
            </a:r>
            <a:r>
              <a:rPr lang="en-US" altLang="ja-JP" b="0" i="0" dirty="0">
                <a:solidFill>
                  <a:srgbClr val="BFBFBF"/>
                </a:solidFill>
                <a:effectLst/>
                <a:highlight>
                  <a:srgbClr val="1F1F1F"/>
                </a:highlight>
                <a:latin typeface="Arial" panose="020B0604020202020204" pitchFamily="34" charset="0"/>
              </a:rPr>
              <a:t>)</a:t>
            </a:r>
            <a:r>
              <a:rPr lang="ja-JP" altLang="en-US" b="0" i="0" dirty="0">
                <a:solidFill>
                  <a:srgbClr val="BFBFBF"/>
                </a:solidFill>
                <a:effectLst/>
                <a:highlight>
                  <a:srgbClr val="1F1F1F"/>
                </a:highlight>
                <a:latin typeface="Arial" panose="020B0604020202020204" pitchFamily="34" charset="0"/>
              </a:rPr>
              <a:t>とエネルギーを消費され、そのために、脂質の分解も活性化されたと考えられる。</a:t>
            </a:r>
            <a:endParaRPr lang="en-US" altLang="ja-JP" b="0" i="0" dirty="0">
              <a:solidFill>
                <a:srgbClr val="BFBFBF"/>
              </a:solidFill>
              <a:effectLst/>
              <a:highlight>
                <a:srgbClr val="1F1F1F"/>
              </a:highlight>
              <a:latin typeface="Arial" panose="020B0604020202020204" pitchFamily="34" charset="0"/>
            </a:endParaRPr>
          </a:p>
          <a:p>
            <a:endParaRPr lang="en-US" altLang="ja-JP" b="0" i="0" dirty="0">
              <a:solidFill>
                <a:srgbClr val="BFBFBF"/>
              </a:solidFill>
              <a:effectLst/>
              <a:highlight>
                <a:srgbClr val="1F1F1F"/>
              </a:highligh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26</a:t>
            </a:fld>
            <a:endParaRPr kumimoji="1" lang="ja-JP" altLang="en-US"/>
          </a:p>
        </p:txBody>
      </p:sp>
    </p:spTree>
    <p:extLst>
      <p:ext uri="{BB962C8B-B14F-4D97-AF65-F5344CB8AC3E}">
        <p14:creationId xmlns:p14="http://schemas.microsoft.com/office/powerpoint/2010/main" val="251156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低線量放射線の被ばくの</a:t>
            </a:r>
            <a:r>
              <a:rPr kumimoji="1" lang="en-US" altLang="ja-JP" dirty="0"/>
              <a:t>1</a:t>
            </a:r>
            <a:r>
              <a:rPr kumimoji="1" lang="ja-JP" altLang="en-US" dirty="0"/>
              <a:t>週間後、メダカの腸では幹細胞の細胞周期が</a:t>
            </a:r>
            <a:r>
              <a:rPr kumimoji="1" lang="en-US" altLang="ja-JP" dirty="0" err="1"/>
              <a:t>G2</a:t>
            </a:r>
            <a:r>
              <a:rPr kumimoji="1" lang="en-US" altLang="ja-JP" dirty="0"/>
              <a:t>/M</a:t>
            </a:r>
            <a:r>
              <a:rPr kumimoji="1" lang="ja-JP" altLang="en-US" dirty="0"/>
              <a:t>期で止まっており、幹細胞の</a:t>
            </a:r>
            <a:r>
              <a:rPr kumimoji="1" lang="en-US" altLang="ja-JP" dirty="0"/>
              <a:t>DNA</a:t>
            </a:r>
            <a:r>
              <a:rPr kumimoji="1" lang="ja-JP" altLang="en-US" dirty="0"/>
              <a:t>修復が増殖よりも優先されていることが明らかになりました。</a:t>
            </a:r>
          </a:p>
          <a:p>
            <a:endParaRPr kumimoji="1" lang="ja-JP" altLang="en-US" dirty="0"/>
          </a:p>
          <a:p>
            <a:r>
              <a:rPr kumimoji="1" lang="ja-JP" altLang="en-US" dirty="0"/>
              <a:t>精巣、卵巣ともに、低線量放射線被ばくによって生殖機能が低下するように遺伝子発現が影響を受けていることを明らかにしました</a:t>
            </a:r>
          </a:p>
          <a:p>
            <a:endParaRPr kumimoji="1" lang="ja-JP" altLang="en-US" dirty="0"/>
          </a:p>
          <a:p>
            <a:r>
              <a:rPr kumimoji="1" lang="ja-JP" altLang="en-US" dirty="0"/>
              <a:t>特に、精巣においては、先行研究の結果と一致（いっち）して、</a:t>
            </a:r>
            <a:r>
              <a:rPr kumimoji="1" lang="en-US" altLang="ja-JP" dirty="0"/>
              <a:t>B</a:t>
            </a:r>
            <a:r>
              <a:rPr kumimoji="1" lang="ja-JP" altLang="en-US" dirty="0"/>
              <a:t>型精原細胞の増殖停止と精子完成の加速を確認できました</a:t>
            </a:r>
          </a:p>
          <a:p>
            <a:endParaRPr kumimoji="1" lang="ja-JP" altLang="en-US" dirty="0"/>
          </a:p>
          <a:p>
            <a:r>
              <a:rPr kumimoji="1" lang="ja-JP" altLang="en-US" dirty="0"/>
              <a:t>全身における反応として、脂質代謝とステロイドホルモン代謝が低線量放射線被ばくによって攪乱（かくらん）されることを確認できました。</a:t>
            </a:r>
          </a:p>
          <a:p>
            <a:endParaRPr kumimoji="1" lang="ja-JP" altLang="en-US" dirty="0"/>
          </a:p>
          <a:p>
            <a:r>
              <a:rPr kumimoji="1" lang="ja-JP" altLang="en-US" dirty="0"/>
              <a:t>以上です。ありがとうございました。</a:t>
            </a: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27</a:t>
            </a:fld>
            <a:endParaRPr kumimoji="1" lang="ja-JP" altLang="en-US"/>
          </a:p>
        </p:txBody>
      </p:sp>
    </p:spTree>
    <p:extLst>
      <p:ext uri="{BB962C8B-B14F-4D97-AF65-F5344CB8AC3E}">
        <p14:creationId xmlns:p14="http://schemas.microsoft.com/office/powerpoint/2010/main" val="2105643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本日の発表は以上になります、ご清聴ありがとうございました。</a:t>
            </a: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28</a:t>
            </a:fld>
            <a:endParaRPr kumimoji="1" lang="ja-JP" altLang="en-US"/>
          </a:p>
        </p:txBody>
      </p:sp>
    </p:spTree>
    <p:extLst>
      <p:ext uri="{BB962C8B-B14F-4D97-AF65-F5344CB8AC3E}">
        <p14:creationId xmlns:p14="http://schemas.microsoft.com/office/powerpoint/2010/main" val="2746020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Nanog,28896,24434</a:t>
            </a:r>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30</a:t>
            </a:fld>
            <a:endParaRPr kumimoji="1" lang="ja-JP" altLang="en-US"/>
          </a:p>
        </p:txBody>
      </p:sp>
    </p:spTree>
    <p:extLst>
      <p:ext uri="{BB962C8B-B14F-4D97-AF65-F5344CB8AC3E}">
        <p14:creationId xmlns:p14="http://schemas.microsoft.com/office/powerpoint/2010/main" val="1533144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また、照射後に発現が抑制された遺伝子群からは、ＭＡＰＫ、ＷＮＴシグナル</a:t>
            </a:r>
            <a:r>
              <a:rPr lang="en-US" altLang="ja-JP" dirty="0"/>
              <a:t>pathway</a:t>
            </a:r>
            <a:r>
              <a:rPr lang="ja-JP" altLang="en-US" dirty="0"/>
              <a:t>、およびカルシウム制御に関連する</a:t>
            </a:r>
            <a:r>
              <a:rPr lang="en-US" altLang="ja-JP" dirty="0"/>
              <a:t>pathway</a:t>
            </a:r>
            <a:r>
              <a:rPr lang="ja-JP" altLang="en-US" dirty="0"/>
              <a:t>が</a:t>
            </a:r>
            <a:endParaRPr lang="en-US" altLang="ja-JP" dirty="0"/>
          </a:p>
          <a:p>
            <a:r>
              <a:rPr lang="en-US" altLang="ja-JP" dirty="0"/>
              <a:t>pick up</a:t>
            </a:r>
            <a:r>
              <a:rPr lang="ja-JP" altLang="en-US" dirty="0"/>
              <a:t>されました。</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33</a:t>
            </a:fld>
            <a:endParaRPr kumimoji="1" lang="ja-JP" altLang="en-US"/>
          </a:p>
        </p:txBody>
      </p:sp>
    </p:spTree>
    <p:extLst>
      <p:ext uri="{BB962C8B-B14F-4D97-AF65-F5344CB8AC3E}">
        <p14:creationId xmlns:p14="http://schemas.microsoft.com/office/powerpoint/2010/main" val="236594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本研究では、近交系メダカである </a:t>
            </a:r>
            <a:r>
              <a:rPr kumimoji="1" lang="en-US" altLang="ja-JP" dirty="0"/>
              <a:t>Hd-rR </a:t>
            </a:r>
            <a:r>
              <a:rPr kumimoji="1" lang="ja-JP" altLang="en-US" dirty="0"/>
              <a:t>系統を使いました。メダカは、哺乳類以外の実験動物として環境毒性学の分野や放射線生物分野で長く使われています。</a:t>
            </a:r>
            <a:endParaRPr kumimoji="1" lang="en-US" altLang="ja-JP" dirty="0"/>
          </a:p>
          <a:p>
            <a:r>
              <a:rPr kumimoji="1" lang="ja-JP" altLang="en-US" dirty="0"/>
              <a:t>特にメダカの精巣はガンマ線被ばくに対して高い感受性を持ち、先行研究によって、</a:t>
            </a:r>
            <a:r>
              <a:rPr kumimoji="1" lang="en-US" altLang="ja-JP" dirty="0"/>
              <a:t>A</a:t>
            </a:r>
            <a:r>
              <a:rPr kumimoji="1" lang="ja-JP" altLang="en-US" dirty="0"/>
              <a:t>型精原細胞から分化した</a:t>
            </a:r>
            <a:r>
              <a:rPr kumimoji="1" lang="en-US" altLang="ja-JP" dirty="0"/>
              <a:t>B</a:t>
            </a:r>
            <a:r>
              <a:rPr kumimoji="1" lang="ja-JP" altLang="en-US" dirty="0"/>
              <a:t>型精原細胞は、</a:t>
            </a:r>
            <a:r>
              <a:rPr kumimoji="1" lang="en-US" altLang="ja-JP" dirty="0"/>
              <a:t>DNA</a:t>
            </a:r>
            <a:r>
              <a:rPr kumimoji="1" lang="ja-JP" altLang="en-US" dirty="0"/>
              <a:t>修復能力を持たず、放射線照射によって増殖を停止して減数分裂に移行し（いこう）、精子形成が加速することが示されています。</a:t>
            </a:r>
            <a:endParaRPr kumimoji="1" lang="en-US" altLang="ja-JP" dirty="0"/>
          </a:p>
          <a:p>
            <a:r>
              <a:rPr kumimoji="1" lang="ja-JP" altLang="en-US" dirty="0"/>
              <a:t>さらに、放射線を被ばくしたｐ５３欠損メダカの精巣中に、卵細胞様の細胞、すなわち精巣卵が誘導されることが報告されています。</a:t>
            </a:r>
            <a:endParaRPr kumimoji="1" lang="en-US" altLang="ja-JP" dirty="0"/>
          </a:p>
          <a:p>
            <a:endParaRPr kumimoji="1" lang="en-US" altLang="ja-JP" dirty="0"/>
          </a:p>
          <a:p>
            <a:endParaRPr kumimoji="1" lang="en-US" altLang="ja-JP" dirty="0"/>
          </a:p>
          <a:p>
            <a:endParaRPr kumimoji="1" lang="en-US" altLang="ja-JP" dirty="0"/>
          </a:p>
          <a:p>
            <a:r>
              <a:rPr kumimoji="1" lang="ja-JP" altLang="en-US" dirty="0"/>
              <a:t>＊</a:t>
            </a:r>
            <a:r>
              <a:rPr kumimoji="1" lang="en-US" altLang="ja-JP" dirty="0"/>
              <a:t>Role of p53 Gene:</a:t>
            </a:r>
          </a:p>
          <a:p>
            <a:r>
              <a:rPr kumimoji="1" lang="en-US" altLang="ja-JP" dirty="0"/>
              <a:t>- Major tumor suppressor gene</a:t>
            </a:r>
          </a:p>
          <a:p>
            <a:r>
              <a:rPr kumimoji="1" lang="en-US" altLang="ja-JP" dirty="0"/>
              <a:t>- Involved in cell cycle regulation and apoptosis</a:t>
            </a:r>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3</a:t>
            </a:fld>
            <a:endParaRPr kumimoji="1" lang="ja-JP" altLang="en-US"/>
          </a:p>
        </p:txBody>
      </p:sp>
    </p:spTree>
    <p:extLst>
      <p:ext uri="{BB962C8B-B14F-4D97-AF65-F5344CB8AC3E}">
        <p14:creationId xmlns:p14="http://schemas.microsoft.com/office/powerpoint/2010/main" val="312405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そこで、本研究には、大きく２つの目的があります。</a:t>
            </a:r>
            <a:endParaRPr kumimoji="1" lang="en-US" altLang="ja-JP" dirty="0"/>
          </a:p>
          <a:p>
            <a:r>
              <a:rPr kumimoji="1" lang="ja-JP" altLang="en-US" dirty="0"/>
              <a:t>一つ目は、メダカ精巣に着目し、</a:t>
            </a:r>
            <a:r>
              <a:rPr kumimoji="1" lang="en-US" altLang="ja-JP" dirty="0"/>
              <a:t>single cell RNA seq</a:t>
            </a:r>
            <a:r>
              <a:rPr kumimoji="1" lang="ja-JP" altLang="en-US" dirty="0"/>
              <a:t>技術を用いて、ガンマ線がメダカ精子形成に与える影響と、ガンマ線による精巣卵の誘導の分子メカニズムの解明です。</a:t>
            </a:r>
            <a:endParaRPr kumimoji="1" lang="en-US" altLang="ja-JP" dirty="0"/>
          </a:p>
          <a:p>
            <a:r>
              <a:rPr kumimoji="1" lang="ja-JP" altLang="en-US" dirty="0"/>
              <a:t>二つ目は、低線量率放射線被ばくにおける、メダカの組織レベル、および全身レベルでの応答を解明することを目指しました。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4</a:t>
            </a:fld>
            <a:endParaRPr kumimoji="1" lang="ja-JP" altLang="en-US"/>
          </a:p>
        </p:txBody>
      </p:sp>
    </p:spTree>
    <p:extLst>
      <p:ext uri="{BB962C8B-B14F-4D97-AF65-F5344CB8AC3E}">
        <p14:creationId xmlns:p14="http://schemas.microsoft.com/office/powerpoint/2010/main" val="23304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5</a:t>
            </a:fld>
            <a:endParaRPr kumimoji="1" lang="ja-JP" altLang="en-US"/>
          </a:p>
        </p:txBody>
      </p:sp>
    </p:spTree>
    <p:extLst>
      <p:ext uri="{BB962C8B-B14F-4D97-AF65-F5344CB8AC3E}">
        <p14:creationId xmlns:p14="http://schemas.microsoft.com/office/powerpoint/2010/main" val="209616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動画あり</a:t>
            </a:r>
            <a:endParaRPr kumimoji="1" lang="en-US" altLang="ja-JP" dirty="0"/>
          </a:p>
          <a:p>
            <a:r>
              <a:rPr kumimoji="1" lang="ja-JP" altLang="en-US" dirty="0"/>
              <a:t>メダカ成魚に線量</a:t>
            </a:r>
            <a:r>
              <a:rPr kumimoji="1" lang="en-US" altLang="ja-JP" dirty="0"/>
              <a:t>0.5Gy</a:t>
            </a:r>
            <a:r>
              <a:rPr kumimoji="1" lang="ja-JP" altLang="en-US" dirty="0"/>
              <a:t>のガンマ線を急性的に照射し、その後通常状態で一週間飼育しました。</a:t>
            </a:r>
            <a:endParaRPr kumimoji="1" lang="en-US" altLang="ja-JP" dirty="0"/>
          </a:p>
          <a:p>
            <a:r>
              <a:rPr kumimoji="1" lang="ja-JP" altLang="en-US" dirty="0"/>
              <a:t>メダカを安楽死させた後、精巣を単離し、パーコール　グラディエント法を用いて精巣の細胞を密度によって遠心分画（ぶんかく）し、精原細胞を濃縮しました。</a:t>
            </a:r>
            <a:endParaRPr kumimoji="1" lang="en-US" altLang="ja-JP" dirty="0"/>
          </a:p>
          <a:p>
            <a:r>
              <a:rPr kumimoji="1" lang="ja-JP" altLang="en-US" dirty="0"/>
              <a:t>回収した細胞を、１０</a:t>
            </a:r>
            <a:r>
              <a:rPr kumimoji="1" lang="en-US" altLang="ja-JP" dirty="0"/>
              <a:t>X</a:t>
            </a:r>
            <a:r>
              <a:rPr kumimoji="1" lang="ja-JP" altLang="en-US" dirty="0"/>
              <a:t>社のプロトコールに従って、</a:t>
            </a:r>
            <a:r>
              <a:rPr kumimoji="1" lang="en-US" altLang="ja-JP" dirty="0"/>
              <a:t>single cell RNA </a:t>
            </a:r>
            <a:r>
              <a:rPr kumimoji="1" lang="ja-JP" altLang="en-US" dirty="0"/>
              <a:t>シークエンシングを行いました。</a:t>
            </a:r>
            <a:endParaRPr kumimoji="1" lang="en-US" altLang="ja-JP" dirty="0"/>
          </a:p>
          <a:p>
            <a:r>
              <a:rPr kumimoji="1" lang="en-US" altLang="ja-JP" dirty="0"/>
              <a:t>10</a:t>
            </a:r>
            <a:r>
              <a:rPr kumimoji="1" lang="en-US" altLang="zh-CN" dirty="0"/>
              <a:t>X</a:t>
            </a:r>
            <a:r>
              <a:rPr kumimoji="1" lang="ja-JP" altLang="en-US" dirty="0"/>
              <a:t>の</a:t>
            </a:r>
            <a:r>
              <a:rPr kumimoji="1" lang="en-US" altLang="ja-JP" dirty="0" err="1"/>
              <a:t>CellRanger</a:t>
            </a:r>
            <a:r>
              <a:rPr kumimoji="1" lang="ja-JP" altLang="en-US" dirty="0"/>
              <a:t>で生データからリード数を計算し、</a:t>
            </a:r>
            <a:r>
              <a:rPr kumimoji="1" lang="en-US" altLang="ja-JP" dirty="0"/>
              <a:t>R</a:t>
            </a:r>
            <a:r>
              <a:rPr kumimoji="1" lang="ja-JP" altLang="en-US" dirty="0"/>
              <a:t>　環境でさらに解析を行いました。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6</a:t>
            </a:fld>
            <a:endParaRPr kumimoji="1" lang="ja-JP" altLang="en-US"/>
          </a:p>
        </p:txBody>
      </p:sp>
    </p:spTree>
    <p:extLst>
      <p:ext uri="{BB962C8B-B14F-4D97-AF65-F5344CB8AC3E}">
        <p14:creationId xmlns:p14="http://schemas.microsoft.com/office/powerpoint/2010/main" val="69236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動画あり</a:t>
            </a:r>
            <a:endParaRPr kumimoji="1" lang="en-US" altLang="ja-JP" dirty="0"/>
          </a:p>
          <a:p>
            <a:endParaRPr lang="en-US" altLang="ja-JP" dirty="0"/>
          </a:p>
          <a:p>
            <a:r>
              <a:rPr lang="ja-JP" altLang="en-US" dirty="0"/>
              <a:t>野生型のメダカ精巣のシングルセルシークエンスデータを解析した結果、</a:t>
            </a:r>
            <a:endParaRPr lang="en-US" altLang="ja-JP" dirty="0"/>
          </a:p>
          <a:p>
            <a:r>
              <a:rPr lang="ja-JP" altLang="en-US" dirty="0"/>
              <a:t>既に知られているマーカー遺伝子の発現を</a:t>
            </a:r>
            <a:r>
              <a:rPr lang="ja-JP" altLang="en-US" b="0" i="0" dirty="0">
                <a:solidFill>
                  <a:srgbClr val="E8E8E8"/>
                </a:solidFill>
                <a:effectLst/>
                <a:highlight>
                  <a:srgbClr val="1F1F1F"/>
                </a:highlight>
                <a:latin typeface="Google Sans"/>
              </a:rPr>
              <a:t>もとに、クラスターされた各細胞群が精子形成のどの段階の細胞群に該当（がいとう）するか特定しました。</a:t>
            </a:r>
            <a:endParaRPr lang="en-US" altLang="ja-JP" dirty="0"/>
          </a:p>
          <a:p>
            <a:r>
              <a:rPr lang="ja-JP" altLang="en-US" dirty="0"/>
              <a:t>得られたクラスターのほとんどが他のクラスターと位置的に連続しており、これは精子形成が精巣内で連続して進行することを反映（はんえい）しているものと考えられます。</a:t>
            </a:r>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7</a:t>
            </a:fld>
            <a:endParaRPr kumimoji="1" lang="ja-JP" altLang="en-US"/>
          </a:p>
        </p:txBody>
      </p:sp>
    </p:spTree>
    <p:extLst>
      <p:ext uri="{BB962C8B-B14F-4D97-AF65-F5344CB8AC3E}">
        <p14:creationId xmlns:p14="http://schemas.microsoft.com/office/powerpoint/2010/main" val="103140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0.5Gy </a:t>
            </a:r>
            <a:r>
              <a:rPr kumimoji="1" lang="ja-JP" altLang="en-US" dirty="0"/>
              <a:t>のガンマ線を照射して１週間後の野生型メダカ精巣も同様に解析しました。</a:t>
            </a:r>
            <a:endParaRPr kumimoji="1" lang="en-US" altLang="ja-JP" dirty="0"/>
          </a:p>
          <a:p>
            <a:r>
              <a:rPr kumimoji="1" lang="ja-JP" altLang="en-US" dirty="0"/>
              <a:t>照射していない精巣の細胞群とほぼ同じように細胞群がクラスタリングされ、位置的（いちてき）な分布（ぶんぷ）もほぼ同様でした。</a:t>
            </a:r>
            <a:endParaRPr kumimoji="1" lang="en-US" altLang="ja-JP" dirty="0"/>
          </a:p>
          <a:p>
            <a:r>
              <a:rPr kumimoji="1" lang="ja-JP" altLang="en-US" dirty="0"/>
              <a:t>しかし、右下の図に示すように、照射していない精巣では見られなかった２個の新規なクラスターを見出しました。これらの細胞群は、</a:t>
            </a:r>
            <a:r>
              <a:rPr lang="ja-JP" altLang="en-US" dirty="0"/>
              <a:t>連続的に進行していた精子形成の正規のプロセスから離れ、ショートカットして精子に分化している様に見えました。</a:t>
            </a:r>
            <a:endParaRPr kumimoji="1" lang="ja-JP" altLang="en-US" dirty="0"/>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8</a:t>
            </a:fld>
            <a:endParaRPr kumimoji="1" lang="ja-JP" altLang="en-US"/>
          </a:p>
        </p:txBody>
      </p:sp>
    </p:spTree>
    <p:extLst>
      <p:ext uri="{BB962C8B-B14F-4D97-AF65-F5344CB8AC3E}">
        <p14:creationId xmlns:p14="http://schemas.microsoft.com/office/powerpoint/2010/main" val="119989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新規な２個のクラスターの細胞群における遺伝子発現パターンをさらに詳しく調べたところ、減数分裂している精母細胞と同じく、減数分裂のマーカー遺伝子、ｓｃｐ３、ｓｙｃｐ１の発現が確認できました。</a:t>
            </a:r>
          </a:p>
        </p:txBody>
      </p:sp>
      <p:sp>
        <p:nvSpPr>
          <p:cNvPr id="4" name="スライド番号プレースホルダー 3"/>
          <p:cNvSpPr>
            <a:spLocks noGrp="1"/>
          </p:cNvSpPr>
          <p:nvPr>
            <p:ph type="sldNum" sz="quarter" idx="5"/>
          </p:nvPr>
        </p:nvSpPr>
        <p:spPr/>
        <p:txBody>
          <a:bodyPr/>
          <a:lstStyle/>
          <a:p>
            <a:fld id="{A8795F97-66B9-4EFA-BE59-036513057EC9}" type="slidenum">
              <a:rPr kumimoji="1" lang="ja-JP" altLang="en-US" smtClean="0"/>
              <a:t>9</a:t>
            </a:fld>
            <a:endParaRPr kumimoji="1" lang="ja-JP" altLang="en-US"/>
          </a:p>
        </p:txBody>
      </p:sp>
    </p:spTree>
    <p:extLst>
      <p:ext uri="{BB962C8B-B14F-4D97-AF65-F5344CB8AC3E}">
        <p14:creationId xmlns:p14="http://schemas.microsoft.com/office/powerpoint/2010/main" val="427483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F3D6C4-A774-4019-8AC1-237321520F22}"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293411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325347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F3D6C4-A774-4019-8AC1-237321520F22}"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a:xfrm>
            <a:off x="774923" y="5951811"/>
            <a:ext cx="7896279" cy="365125"/>
          </a:xfrm>
        </p:spPr>
        <p:txBody>
          <a:bodyPr/>
          <a:lstStyle/>
          <a:p>
            <a:endParaRPr kumimoji="1" lang="ja-JP" alt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186018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558300" y="5956137"/>
            <a:ext cx="1052508" cy="365125"/>
          </a:xfrm>
        </p:spPr>
        <p:txBody>
          <a:body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141109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F3D6C4-A774-4019-8AC1-237321520F22}"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19179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416633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1247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25F93A-5D46-40A5-9DFA-4E28A1EAC7DF}" type="slidenum">
              <a:rPr kumimoji="1" lang="ja-JP" altLang="en-US" smtClean="0"/>
              <a:t>‹#›</a:t>
            </a:fld>
            <a:endParaRPr kumimoji="1" lang="ja-JP" alt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4637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250068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F3D6C4-A774-4019-8AC1-237321520F22}" type="datetimeFigureOut">
              <a:rPr kumimoji="1" lang="ja-JP" altLang="en-US" smtClean="0"/>
              <a:t>2024/7/29</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363928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F3D6C4-A774-4019-8AC1-237321520F22}" type="datetimeFigureOut">
              <a:rPr kumimoji="1" lang="ja-JP" altLang="en-US" smtClean="0"/>
              <a:t>2024/7/29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5F93A-5D46-40A5-9DFA-4E28A1EAC7DF}" type="slidenum">
              <a:rPr kumimoji="1" lang="ja-JP" altLang="en-US" smtClean="0"/>
              <a:t>‹#›</a:t>
            </a:fld>
            <a:endParaRPr kumimoji="1" lang="ja-JP" altLang="en-US"/>
          </a:p>
        </p:txBody>
      </p:sp>
    </p:spTree>
    <p:extLst>
      <p:ext uri="{BB962C8B-B14F-4D97-AF65-F5344CB8AC3E}">
        <p14:creationId xmlns:p14="http://schemas.microsoft.com/office/powerpoint/2010/main" val="378449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F3D6C4-A774-4019-8AC1-237321520F22}" type="datetimeFigureOut">
              <a:rPr kumimoji="1" lang="ja-JP" altLang="en-US" smtClean="0"/>
              <a:t>2024/7/29</a:t>
            </a:fld>
            <a:endParaRPr kumimoji="1" lang="ja-JP" alt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F25F93A-5D46-40A5-9DFA-4E28A1EAC7DF}" type="slidenum">
              <a:rPr kumimoji="1" lang="ja-JP" altLang="en-US" smtClean="0"/>
              <a:t>‹#›</a:t>
            </a:fld>
            <a:endParaRPr kumimoji="1" lang="ja-JP"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7969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27.svg"/><Relationship Id="rId2" Type="http://schemas.openxmlformats.org/officeDocument/2006/relationships/notesSlide" Target="../notesSlides/notesSlide19.xml"/><Relationship Id="rId16"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6.png"/><Relationship Id="rId5" Type="http://schemas.openxmlformats.org/officeDocument/2006/relationships/image" Target="../media/image30.png"/><Relationship Id="rId15" Type="http://schemas.openxmlformats.org/officeDocument/2006/relationships/image" Target="../media/image81.png"/><Relationship Id="rId10" Type="http://schemas.openxmlformats.org/officeDocument/2006/relationships/image" Target="../media/image23.png"/><Relationship Id="rId4" Type="http://schemas.openxmlformats.org/officeDocument/2006/relationships/image" Target="../media/image29.jpeg"/><Relationship Id="rId9" Type="http://schemas.openxmlformats.org/officeDocument/2006/relationships/image" Target="../media/image22.svg"/><Relationship Id="rId14" Type="http://schemas.openxmlformats.org/officeDocument/2006/relationships/image" Target="../media/image8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4.tiff"/></Relationships>
</file>

<file path=ppt/slides/_rels/slide23.xml.rels><?xml version="1.0" encoding="UTF-8" standalone="yes"?>
<Relationships xmlns="http://schemas.openxmlformats.org/package/2006/relationships"><Relationship Id="rId3" Type="http://schemas.openxmlformats.org/officeDocument/2006/relationships/image" Target="../media/image85.tif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8.tiff"/><Relationship Id="rId5" Type="http://schemas.openxmlformats.org/officeDocument/2006/relationships/image" Target="../media/image87.tiff"/><Relationship Id="rId4" Type="http://schemas.openxmlformats.org/officeDocument/2006/relationships/image" Target="../media/image86.tiff"/></Relationships>
</file>

<file path=ppt/slides/_rels/slide24.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0.tiff"/></Relationships>
</file>

<file path=ppt/slides/_rels/slide25.xml.rels><?xml version="1.0" encoding="UTF-8" standalone="yes"?>
<Relationships xmlns="http://schemas.openxmlformats.org/package/2006/relationships"><Relationship Id="rId3" Type="http://schemas.openxmlformats.org/officeDocument/2006/relationships/image" Target="../media/image91.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3.tiff"/><Relationship Id="rId2" Type="http://schemas.openxmlformats.org/officeDocument/2006/relationships/image" Target="../media/image102.tiff"/><Relationship Id="rId1" Type="http://schemas.openxmlformats.org/officeDocument/2006/relationships/slideLayout" Target="../slideLayouts/slideLayout7.xml"/><Relationship Id="rId4" Type="http://schemas.openxmlformats.org/officeDocument/2006/relationships/image" Target="../media/image104.tiff"/></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svg"/><Relationship Id="rId2" Type="http://schemas.openxmlformats.org/officeDocument/2006/relationships/notesSlide" Target="../notesSlides/notesSlide6.xml"/><Relationship Id="rId16" Type="http://schemas.openxmlformats.org/officeDocument/2006/relationships/image" Target="../media/image18.jpeg"/><Relationship Id="rId20" Type="http://schemas.openxmlformats.org/officeDocument/2006/relationships/image" Target="../media/image22.sv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emf"/><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BD0DD6B-7BB9-F29A-24B3-3C5FFE36EC0A}"/>
              </a:ext>
            </a:extLst>
          </p:cNvPr>
          <p:cNvSpPr>
            <a:spLocks noGrp="1"/>
          </p:cNvSpPr>
          <p:nvPr>
            <p:ph type="subTitle" idx="1"/>
          </p:nvPr>
        </p:nvSpPr>
        <p:spPr>
          <a:xfrm>
            <a:off x="611926" y="4752251"/>
            <a:ext cx="10993546" cy="1610024"/>
          </a:xfrm>
        </p:spPr>
        <p:txBody>
          <a:bodyPr>
            <a:normAutofit fontScale="55000" lnSpcReduction="20000"/>
          </a:bodyPr>
          <a:lstStyle/>
          <a:p>
            <a:pPr algn="ctr">
              <a:lnSpc>
                <a:spcPct val="107000"/>
              </a:lnSpc>
              <a:spcAft>
                <a:spcPts val="800"/>
              </a:spcAft>
            </a:pPr>
            <a:r>
              <a:rPr lang="en-US" altLang="ja-JP" sz="1800" b="1" dirty="0">
                <a:effectLst/>
                <a:latin typeface="Times New Roman" panose="02020603050405020304" pitchFamily="18" charset="0"/>
                <a:ea typeface="DengXian" panose="02010600030101010101" pitchFamily="2" charset="-122"/>
                <a:cs typeface="游明朝" panose="02020400000000000000" pitchFamily="18" charset="-128"/>
              </a:rPr>
              <a:t> </a:t>
            </a:r>
            <a:endParaRPr lang="ja-JP" altLang="ja-JP" sz="1800" dirty="0">
              <a:effectLst/>
              <a:latin typeface="游明朝" panose="02020400000000000000" pitchFamily="18" charset="-128"/>
              <a:ea typeface="游明朝" panose="02020400000000000000" pitchFamily="18" charset="-128"/>
              <a:cs typeface="游明朝" panose="02020400000000000000" pitchFamily="18" charset="-128"/>
            </a:endParaRPr>
          </a:p>
          <a:p>
            <a:pPr algn="r" latinLnBrk="1">
              <a:lnSpc>
                <a:spcPct val="107000"/>
              </a:lnSpc>
              <a:spcAft>
                <a:spcPts val="800"/>
              </a:spcAft>
            </a:pPr>
            <a:r>
              <a:rPr lang="en-US" altLang="ja-JP" sz="3500" b="1" dirty="0">
                <a:solidFill>
                  <a:schemeClr val="bg1"/>
                </a:solidFill>
                <a:latin typeface="Calibri" panose="020F0502020204030204" pitchFamily="34" charset="0"/>
                <a:ea typeface="Calibri" panose="020F0502020204030204" pitchFamily="34" charset="0"/>
                <a:cs typeface="Calibri" panose="020F0502020204030204" pitchFamily="34" charset="0"/>
              </a:rPr>
              <a:t>Laboratory of Genome Stability</a:t>
            </a:r>
            <a:endParaRPr lang="ja-JP" altLang="ja-JP" sz="3500" b="1" dirty="0">
              <a:solidFill>
                <a:schemeClr val="bg1"/>
              </a:solidFill>
              <a:latin typeface="Calibri" panose="020F0502020204030204" pitchFamily="34" charset="0"/>
              <a:cs typeface="Calibri" panose="020F0502020204030204" pitchFamily="34" charset="0"/>
            </a:endParaRPr>
          </a:p>
          <a:p>
            <a:pPr algn="r">
              <a:lnSpc>
                <a:spcPct val="107000"/>
              </a:lnSpc>
              <a:spcAft>
                <a:spcPts val="800"/>
              </a:spcAft>
            </a:pPr>
            <a:r>
              <a:rPr lang="en-US" altLang="ja-JP" sz="3500" b="1" dirty="0">
                <a:solidFill>
                  <a:schemeClr val="bg1"/>
                </a:solidFill>
                <a:latin typeface="Calibri" panose="020F0502020204030204" pitchFamily="34" charset="0"/>
                <a:ea typeface="Calibri" panose="020F0502020204030204" pitchFamily="34" charset="0"/>
                <a:cs typeface="Calibri" panose="020F0502020204030204" pitchFamily="34" charset="0"/>
              </a:rPr>
              <a:t>Student ID: 47-197351</a:t>
            </a:r>
            <a:endParaRPr lang="ja-JP" altLang="ja-JP" sz="3500" b="1" dirty="0">
              <a:solidFill>
                <a:schemeClr val="bg1"/>
              </a:solidFill>
              <a:latin typeface="Calibri" panose="020F0502020204030204" pitchFamily="34" charset="0"/>
              <a:cs typeface="Calibri" panose="020F0502020204030204" pitchFamily="34" charset="0"/>
            </a:endParaRPr>
          </a:p>
          <a:p>
            <a:pPr algn="r">
              <a:lnSpc>
                <a:spcPct val="107000"/>
              </a:lnSpc>
              <a:spcAft>
                <a:spcPts val="800"/>
              </a:spcAft>
            </a:pPr>
            <a:r>
              <a:rPr lang="en-US" altLang="ja-JP" sz="3500" b="1" dirty="0">
                <a:solidFill>
                  <a:schemeClr val="bg1"/>
                </a:solidFill>
                <a:latin typeface="Calibri" panose="020F0502020204030204" pitchFamily="34" charset="0"/>
                <a:ea typeface="Calibri" panose="020F0502020204030204" pitchFamily="34" charset="0"/>
                <a:cs typeface="Calibri" panose="020F0502020204030204" pitchFamily="34" charset="0"/>
              </a:rPr>
              <a:t>LI DUOLIN</a:t>
            </a:r>
            <a:endParaRPr lang="ja-JP" altLang="ja-JP" sz="3500" b="1" dirty="0">
              <a:solidFill>
                <a:schemeClr val="bg1"/>
              </a:solidFill>
              <a:latin typeface="Calibri" panose="020F0502020204030204" pitchFamily="34" charset="0"/>
              <a:cs typeface="Calibri" panose="020F0502020204030204" pitchFamily="34" charset="0"/>
            </a:endParaRPr>
          </a:p>
          <a:p>
            <a:endParaRPr kumimoji="1" lang="ja-JP" altLang="en-US" dirty="0"/>
          </a:p>
        </p:txBody>
      </p:sp>
      <p:sp>
        <p:nvSpPr>
          <p:cNvPr id="4" name="正方形/長方形 3">
            <a:extLst>
              <a:ext uri="{FF2B5EF4-FFF2-40B4-BE49-F238E27FC236}">
                <a16:creationId xmlns:a16="http://schemas.microsoft.com/office/drawing/2014/main" id="{BF9C51EF-AFDB-FD19-1FC8-4C4DB35EA4B9}"/>
              </a:ext>
            </a:extLst>
          </p:cNvPr>
          <p:cNvSpPr/>
          <p:nvPr/>
        </p:nvSpPr>
        <p:spPr>
          <a:xfrm>
            <a:off x="2235200" y="1300737"/>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4D68B82-B48A-46E3-6ACB-B42E728FF8D5}"/>
              </a:ext>
            </a:extLst>
          </p:cNvPr>
          <p:cNvSpPr txBox="1"/>
          <p:nvPr/>
        </p:nvSpPr>
        <p:spPr>
          <a:xfrm>
            <a:off x="342899" y="1364237"/>
            <a:ext cx="11531601" cy="1077218"/>
          </a:xfrm>
          <a:prstGeom prst="rect">
            <a:avLst/>
          </a:prstGeom>
          <a:noFill/>
        </p:spPr>
        <p:txBody>
          <a:bodyPr wrap="square" rtlCol="0">
            <a:spAutoFit/>
          </a:bodyPr>
          <a:lstStyle/>
          <a:p>
            <a:r>
              <a:rPr lang="en-US" altLang="ja-JP" sz="3200" b="1" dirty="0">
                <a:solidFill>
                  <a:srgbClr val="1A3260"/>
                </a:solidFill>
                <a:effectLst/>
                <a:latin typeface="Calibri" panose="020F0502020204030204" pitchFamily="34" charset="0"/>
                <a:ea typeface="Calibri" panose="020F0502020204030204" pitchFamily="34" charset="0"/>
                <a:cs typeface="Calibri" panose="020F0502020204030204" pitchFamily="34" charset="0"/>
              </a:rPr>
              <a:t>Research of Transcriptome Responses after Gamma-ray Irradiation Exposure in Japanese Medaka (</a:t>
            </a:r>
            <a:r>
              <a:rPr lang="en-US" altLang="ja-JP" sz="3200" b="1" i="1" dirty="0">
                <a:solidFill>
                  <a:srgbClr val="1A3260"/>
                </a:solidFill>
                <a:effectLst/>
                <a:latin typeface="Calibri" panose="020F0502020204030204" pitchFamily="34" charset="0"/>
                <a:ea typeface="Calibri" panose="020F0502020204030204" pitchFamily="34" charset="0"/>
                <a:cs typeface="Calibri" panose="020F0502020204030204" pitchFamily="34" charset="0"/>
              </a:rPr>
              <a:t>Oryzias latipes</a:t>
            </a:r>
            <a:r>
              <a:rPr lang="en-US" altLang="ja-JP" sz="3200" b="1" dirty="0">
                <a:solidFill>
                  <a:srgbClr val="1A3260"/>
                </a:solidFill>
                <a:effectLst/>
                <a:latin typeface="Calibri" panose="020F0502020204030204" pitchFamily="34" charset="0"/>
                <a:ea typeface="Calibri" panose="020F0502020204030204" pitchFamily="34" charset="0"/>
                <a:cs typeface="Calibri" panose="020F0502020204030204" pitchFamily="34" charset="0"/>
              </a:rPr>
              <a:t>) </a:t>
            </a:r>
            <a:endParaRPr kumimoji="1" lang="ja-JP" altLang="en-US" sz="3200" dirty="0">
              <a:solidFill>
                <a:srgbClr val="1A326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DA52443-98D0-E93F-A51B-70B60D4F7254}"/>
              </a:ext>
            </a:extLst>
          </p:cNvPr>
          <p:cNvSpPr>
            <a:spLocks noChangeArrowheads="1"/>
          </p:cNvSpPr>
          <p:nvPr/>
        </p:nvSpPr>
        <p:spPr bwMode="auto">
          <a:xfrm>
            <a:off x="342899" y="27062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トランスクリプトーム解析によるメダカにおけるガンマ線被ばくの生物影響の研究</a:t>
            </a:r>
            <a:r>
              <a:rPr kumimoji="0" lang="ja-JP" altLang="ja-JP" sz="1800" b="0" i="0" u="none" strike="noStrike" cap="none" normalizeH="0" baseline="0" dirty="0">
                <a:ln>
                  <a:noFill/>
                </a:ln>
                <a:solidFill>
                  <a:schemeClr val="tx1"/>
                </a:solidFill>
                <a:effectLst/>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287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2BAEFF-5EB7-D84D-1DFC-3288F8101432}"/>
              </a:ext>
            </a:extLst>
          </p:cNvPr>
          <p:cNvSpPr txBox="1"/>
          <p:nvPr/>
        </p:nvSpPr>
        <p:spPr>
          <a:xfrm>
            <a:off x="462605" y="557013"/>
            <a:ext cx="4585166" cy="461665"/>
          </a:xfrm>
          <a:prstGeom prst="rect">
            <a:avLst/>
          </a:prstGeom>
          <a:noFill/>
        </p:spPr>
        <p:txBody>
          <a:bodyPr wrap="none" rtlCol="0">
            <a:spAutoFit/>
          </a:bodyPr>
          <a:lstStyle/>
          <a:p>
            <a:r>
              <a:rPr kumimoji="1" lang="en-US" altLang="zh-CN"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Expression profile of novel clusters</a:t>
            </a:r>
          </a:p>
        </p:txBody>
      </p:sp>
      <p:sp>
        <p:nvSpPr>
          <p:cNvPr id="3" name="テキスト ボックス 2">
            <a:extLst>
              <a:ext uri="{FF2B5EF4-FFF2-40B4-BE49-F238E27FC236}">
                <a16:creationId xmlns:a16="http://schemas.microsoft.com/office/drawing/2014/main" id="{DB29E8DF-F474-3E94-0113-4077B5CF0BAC}"/>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19" name="図 18">
            <a:extLst>
              <a:ext uri="{FF2B5EF4-FFF2-40B4-BE49-F238E27FC236}">
                <a16:creationId xmlns:a16="http://schemas.microsoft.com/office/drawing/2014/main" id="{33CBD555-BB2D-0BCF-896C-1F6E8D4557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9870" y="2570679"/>
            <a:ext cx="3036143" cy="3249045"/>
          </a:xfrm>
          <a:prstGeom prst="rect">
            <a:avLst/>
          </a:prstGeom>
        </p:spPr>
      </p:pic>
      <p:grpSp>
        <p:nvGrpSpPr>
          <p:cNvPr id="25" name="グループ化 24">
            <a:extLst>
              <a:ext uri="{FF2B5EF4-FFF2-40B4-BE49-F238E27FC236}">
                <a16:creationId xmlns:a16="http://schemas.microsoft.com/office/drawing/2014/main" id="{2A58FF2D-1F66-F674-BC3F-931B6530EA51}"/>
              </a:ext>
            </a:extLst>
          </p:cNvPr>
          <p:cNvGrpSpPr/>
          <p:nvPr/>
        </p:nvGrpSpPr>
        <p:grpSpPr>
          <a:xfrm>
            <a:off x="8614417" y="1588391"/>
            <a:ext cx="3519833" cy="4374234"/>
            <a:chOff x="7786796" y="2211889"/>
            <a:chExt cx="2753005" cy="3421267"/>
          </a:xfrm>
        </p:grpSpPr>
        <p:pic>
          <p:nvPicPr>
            <p:cNvPr id="10" name="図 9" descr="グラフ, 散布図&#10;&#10;自動的に生成された説明">
              <a:extLst>
                <a:ext uri="{FF2B5EF4-FFF2-40B4-BE49-F238E27FC236}">
                  <a16:creationId xmlns:a16="http://schemas.microsoft.com/office/drawing/2014/main" id="{AEA15002-689B-D822-758F-2FA7920ED3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6796" y="2211889"/>
              <a:ext cx="2665312" cy="3421267"/>
            </a:xfrm>
            <a:prstGeom prst="rect">
              <a:avLst/>
            </a:prstGeom>
          </p:spPr>
        </p:pic>
        <p:pic>
          <p:nvPicPr>
            <p:cNvPr id="22" name="図 21" descr="グラフ, 散布図&#10;&#10;自動的に生成された説明">
              <a:extLst>
                <a:ext uri="{FF2B5EF4-FFF2-40B4-BE49-F238E27FC236}">
                  <a16:creationId xmlns:a16="http://schemas.microsoft.com/office/drawing/2014/main" id="{6B52F491-FA6E-FF2B-D5C9-781A35538A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66238" y="4676464"/>
              <a:ext cx="273563" cy="442686"/>
            </a:xfrm>
            <a:prstGeom prst="rect">
              <a:avLst/>
            </a:prstGeom>
          </p:spPr>
        </p:pic>
      </p:grpSp>
      <p:grpSp>
        <p:nvGrpSpPr>
          <p:cNvPr id="24" name="グループ化 23">
            <a:extLst>
              <a:ext uri="{FF2B5EF4-FFF2-40B4-BE49-F238E27FC236}">
                <a16:creationId xmlns:a16="http://schemas.microsoft.com/office/drawing/2014/main" id="{4D62E641-4913-7EA0-6687-7F69158AED5E}"/>
              </a:ext>
            </a:extLst>
          </p:cNvPr>
          <p:cNvGrpSpPr/>
          <p:nvPr/>
        </p:nvGrpSpPr>
        <p:grpSpPr>
          <a:xfrm>
            <a:off x="5998927" y="1588583"/>
            <a:ext cx="3477410" cy="4373850"/>
            <a:chOff x="5693602" y="2197676"/>
            <a:chExt cx="2719824" cy="3420966"/>
          </a:xfrm>
        </p:grpSpPr>
        <p:pic>
          <p:nvPicPr>
            <p:cNvPr id="14" name="図 13" descr="グラフ, 散布図&#10;&#10;自動的に生成された説明">
              <a:extLst>
                <a:ext uri="{FF2B5EF4-FFF2-40B4-BE49-F238E27FC236}">
                  <a16:creationId xmlns:a16="http://schemas.microsoft.com/office/drawing/2014/main" id="{40E6213F-A943-22C5-F119-8F8D722575F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93602" y="2197676"/>
              <a:ext cx="2665312" cy="3420966"/>
            </a:xfrm>
            <a:prstGeom prst="rect">
              <a:avLst/>
            </a:prstGeom>
          </p:spPr>
        </p:pic>
        <p:pic>
          <p:nvPicPr>
            <p:cNvPr id="21" name="図 20" descr="グラフ, 散布図&#10;&#10;自動的に生成された説明">
              <a:extLst>
                <a:ext uri="{FF2B5EF4-FFF2-40B4-BE49-F238E27FC236}">
                  <a16:creationId xmlns:a16="http://schemas.microsoft.com/office/drawing/2014/main" id="{909D05AC-D76F-5F6B-AB74-3484FF584B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39863" y="4676464"/>
              <a:ext cx="273563" cy="442686"/>
            </a:xfrm>
            <a:prstGeom prst="rect">
              <a:avLst/>
            </a:prstGeom>
          </p:spPr>
        </p:pic>
      </p:grpSp>
      <p:grpSp>
        <p:nvGrpSpPr>
          <p:cNvPr id="23" name="グループ化 22">
            <a:extLst>
              <a:ext uri="{FF2B5EF4-FFF2-40B4-BE49-F238E27FC236}">
                <a16:creationId xmlns:a16="http://schemas.microsoft.com/office/drawing/2014/main" id="{06EEE40C-E008-36BD-48DE-576388DF7B35}"/>
              </a:ext>
            </a:extLst>
          </p:cNvPr>
          <p:cNvGrpSpPr/>
          <p:nvPr/>
        </p:nvGrpSpPr>
        <p:grpSpPr>
          <a:xfrm>
            <a:off x="3313741" y="1588391"/>
            <a:ext cx="3547106" cy="4374235"/>
            <a:chOff x="3512715" y="2197375"/>
            <a:chExt cx="2774336" cy="3421267"/>
          </a:xfrm>
        </p:grpSpPr>
        <p:pic>
          <p:nvPicPr>
            <p:cNvPr id="16" name="図 15" descr="グラフ, 散布図&#10;&#10;自動的に生成された説明">
              <a:extLst>
                <a:ext uri="{FF2B5EF4-FFF2-40B4-BE49-F238E27FC236}">
                  <a16:creationId xmlns:a16="http://schemas.microsoft.com/office/drawing/2014/main" id="{F1B074DF-6FF4-F442-A1FF-67C127FB71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12715" y="2197375"/>
              <a:ext cx="2759570" cy="3421267"/>
            </a:xfrm>
            <a:prstGeom prst="rect">
              <a:avLst/>
            </a:prstGeom>
          </p:spPr>
        </p:pic>
        <p:pic>
          <p:nvPicPr>
            <p:cNvPr id="20" name="図 19" descr="グラフ, 散布図&#10;&#10;自動的に生成された説明">
              <a:extLst>
                <a:ext uri="{FF2B5EF4-FFF2-40B4-BE49-F238E27FC236}">
                  <a16:creationId xmlns:a16="http://schemas.microsoft.com/office/drawing/2014/main" id="{1D3463D5-6DCB-9E58-0715-37169381EEB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40428" y="4676464"/>
              <a:ext cx="246623" cy="442686"/>
            </a:xfrm>
            <a:prstGeom prst="rect">
              <a:avLst/>
            </a:prstGeom>
          </p:spPr>
        </p:pic>
      </p:grpSp>
      <p:sp>
        <p:nvSpPr>
          <p:cNvPr id="26" name="テキスト ボックス 25">
            <a:extLst>
              <a:ext uri="{FF2B5EF4-FFF2-40B4-BE49-F238E27FC236}">
                <a16:creationId xmlns:a16="http://schemas.microsoft.com/office/drawing/2014/main" id="{5F5FA36F-FDBA-4E79-D7AB-C87F9138E03D}"/>
              </a:ext>
            </a:extLst>
          </p:cNvPr>
          <p:cNvSpPr txBox="1"/>
          <p:nvPr/>
        </p:nvSpPr>
        <p:spPr>
          <a:xfrm>
            <a:off x="10318274" y="1361861"/>
            <a:ext cx="987643" cy="369332"/>
          </a:xfrm>
          <a:prstGeom prst="rect">
            <a:avLst/>
          </a:prstGeom>
          <a:solidFill>
            <a:schemeClr val="bg1"/>
          </a:solidFill>
        </p:spPr>
        <p:txBody>
          <a:bodyPr wrap="none" rtlCol="0">
            <a:spAutoFit/>
          </a:bodyPr>
          <a:lstStyle/>
          <a:p>
            <a:r>
              <a:rPr kumimoji="1" lang="en-US" altLang="ja-JP" dirty="0">
                <a:latin typeface="Calibri" panose="020F0502020204030204" pitchFamily="34" charset="0"/>
                <a:ea typeface="Calibri" panose="020F0502020204030204" pitchFamily="34" charset="0"/>
                <a:cs typeface="Calibri" panose="020F0502020204030204" pitchFamily="34" charset="0"/>
              </a:rPr>
              <a:t>(spatcl1)</a:t>
            </a:r>
            <a:endParaRPr kumimoji="1" lang="ja-JP" altLang="en-US" sz="2000" dirty="0">
              <a:latin typeface="Calibri" panose="020F0502020204030204" pitchFamily="34" charset="0"/>
              <a:cs typeface="Calibri" panose="020F0502020204030204" pitchFamily="34" charset="0"/>
            </a:endParaRPr>
          </a:p>
        </p:txBody>
      </p:sp>
      <p:sp>
        <p:nvSpPr>
          <p:cNvPr id="27" name="四角形: 角を丸くする 26">
            <a:extLst>
              <a:ext uri="{FF2B5EF4-FFF2-40B4-BE49-F238E27FC236}">
                <a16:creationId xmlns:a16="http://schemas.microsoft.com/office/drawing/2014/main" id="{3907F5C0-9576-5674-48C7-A7A43C7357B0}"/>
              </a:ext>
            </a:extLst>
          </p:cNvPr>
          <p:cNvSpPr/>
          <p:nvPr/>
        </p:nvSpPr>
        <p:spPr>
          <a:xfrm>
            <a:off x="6750672" y="1310165"/>
            <a:ext cx="2771662" cy="3648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04E9C61-5984-5E98-0C76-B196862B7FB4}"/>
              </a:ext>
            </a:extLst>
          </p:cNvPr>
          <p:cNvSpPr txBox="1"/>
          <p:nvPr/>
        </p:nvSpPr>
        <p:spPr>
          <a:xfrm>
            <a:off x="6750671" y="1305730"/>
            <a:ext cx="2736647" cy="369332"/>
          </a:xfrm>
          <a:prstGeom prst="rect">
            <a:avLst/>
          </a:prstGeom>
          <a:noFill/>
        </p:spPr>
        <p:txBody>
          <a:bodyPr wrap="none" rtlCol="0">
            <a:spAutoFit/>
          </a:bodyPr>
          <a:lstStyle/>
          <a:p>
            <a:pPr algn="ctr"/>
            <a:r>
              <a:rPr kumimoji="1" lang="en-US" altLang="zh-CN" dirty="0">
                <a:solidFill>
                  <a:schemeClr val="bg1"/>
                </a:solidFill>
              </a:rPr>
              <a:t>Spermiogenesis Markers</a:t>
            </a:r>
            <a:endParaRPr kumimoji="1"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四角形: 角を丸くする 28">
            <a:extLst>
              <a:ext uri="{FF2B5EF4-FFF2-40B4-BE49-F238E27FC236}">
                <a16:creationId xmlns:a16="http://schemas.microsoft.com/office/drawing/2014/main" id="{86B9DEC0-4721-78E4-767C-C10B66123E3D}"/>
              </a:ext>
            </a:extLst>
          </p:cNvPr>
          <p:cNvSpPr/>
          <p:nvPr/>
        </p:nvSpPr>
        <p:spPr>
          <a:xfrm>
            <a:off x="1245826" y="1638454"/>
            <a:ext cx="1711021" cy="29850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 irradiated</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2A78A959-E0C9-E1F1-B7BA-F0C1A763972C}"/>
              </a:ext>
            </a:extLst>
          </p:cNvPr>
          <p:cNvSpPr txBox="1"/>
          <p:nvPr/>
        </p:nvSpPr>
        <p:spPr>
          <a:xfrm>
            <a:off x="159870" y="6134491"/>
            <a:ext cx="12175366" cy="461665"/>
          </a:xfrm>
          <a:prstGeom prst="rect">
            <a:avLst/>
          </a:prstGeom>
          <a:noFill/>
        </p:spPr>
        <p:txBody>
          <a:bodyPr wrap="square" rtlCol="0">
            <a:spAutoFit/>
          </a:bodyPr>
          <a:lstStyle/>
          <a:p>
            <a:r>
              <a:rPr kumimoji="1" lang="en-US" altLang="zh-CN"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Novel clusters might be cells in accelerated meiosis and  spermiogenesis induced by irradiation</a:t>
            </a:r>
          </a:p>
        </p:txBody>
      </p:sp>
    </p:spTree>
    <p:extLst>
      <p:ext uri="{BB962C8B-B14F-4D97-AF65-F5344CB8AC3E}">
        <p14:creationId xmlns:p14="http://schemas.microsoft.com/office/powerpoint/2010/main" val="362248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A14B287-9601-2253-4C7B-BEEEB0B3CEEF}"/>
              </a:ext>
            </a:extLst>
          </p:cNvPr>
          <p:cNvSpPr txBox="1"/>
          <p:nvPr/>
        </p:nvSpPr>
        <p:spPr>
          <a:xfrm>
            <a:off x="234248" y="5759224"/>
            <a:ext cx="11984760" cy="1015663"/>
          </a:xfrm>
          <a:prstGeom prst="rect">
            <a:avLst/>
          </a:prstGeom>
          <a:noFill/>
        </p:spPr>
        <p:txBody>
          <a:bodyPr wrap="square">
            <a:spAutoFit/>
          </a:bodyPr>
          <a:lstStyle/>
          <a:p>
            <a:r>
              <a:rPr lang="en-US" altLang="ja-JP" sz="2000" dirty="0">
                <a:effectLst/>
                <a:latin typeface="Calibri" panose="020F0502020204030204" pitchFamily="34" charset="0"/>
                <a:ea typeface="Calibri" panose="020F0502020204030204" pitchFamily="34" charset="0"/>
                <a:cs typeface="Calibri" panose="020F0502020204030204" pitchFamily="34" charset="0"/>
              </a:rPr>
              <a:t>Compared to non-irradiated group, expression of G2/M phase marker (ccnb1, ccnb3) reduced in type B spermatogonia, which clearly shows that a cessation of mitotic cell division of type B spermatogonia after gamma-ray irradiation. </a:t>
            </a:r>
            <a:endParaRPr lang="ja-JP" altLang="en-US" sz="2000"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FF8FA5DF-102E-2846-D900-9B8AC7F8C605}"/>
              </a:ext>
            </a:extLst>
          </p:cNvPr>
          <p:cNvSpPr txBox="1"/>
          <p:nvPr/>
        </p:nvSpPr>
        <p:spPr>
          <a:xfrm>
            <a:off x="433888" y="548768"/>
            <a:ext cx="11366226" cy="954107"/>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Spermatogonia stop proliferation and rush into meiosis and spermiogenesis after gamma-ray irradiation</a:t>
            </a:r>
            <a:r>
              <a:rPr lang="en-US" altLang="ja-JP" sz="32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endParaRPr kumimoji="1" lang="ja-JP" altLang="en-US" sz="3600" dirty="0">
              <a:solidFill>
                <a:schemeClr val="accent1">
                  <a:lumMod val="50000"/>
                </a:schemeClr>
              </a:solidFill>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731A9C7E-A2C5-540A-4A95-BE39F620B231}"/>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11" name="図 10" descr="グラフ, 散布図&#10;&#10;自動的に生成された説明">
            <a:extLst>
              <a:ext uri="{FF2B5EF4-FFF2-40B4-BE49-F238E27FC236}">
                <a16:creationId xmlns:a16="http://schemas.microsoft.com/office/drawing/2014/main" id="{DC1033F0-27DA-EE12-8508-28C5233402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628" y="1821582"/>
            <a:ext cx="5704114" cy="3657600"/>
          </a:xfrm>
          <a:prstGeom prst="rect">
            <a:avLst/>
          </a:prstGeom>
        </p:spPr>
      </p:pic>
      <p:pic>
        <p:nvPicPr>
          <p:cNvPr id="13" name="図 12" descr="グラフ, 散布図&#10;&#10;自動的に生成された説明">
            <a:extLst>
              <a:ext uri="{FF2B5EF4-FFF2-40B4-BE49-F238E27FC236}">
                <a16:creationId xmlns:a16="http://schemas.microsoft.com/office/drawing/2014/main" id="{F66BCCF4-8912-C3B3-E679-525786ABB4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6628" y="1811360"/>
            <a:ext cx="5704114" cy="3657600"/>
          </a:xfrm>
          <a:prstGeom prst="rect">
            <a:avLst/>
          </a:prstGeom>
        </p:spPr>
      </p:pic>
      <p:sp>
        <p:nvSpPr>
          <p:cNvPr id="15" name="四角形: 角を丸くする 14">
            <a:extLst>
              <a:ext uri="{FF2B5EF4-FFF2-40B4-BE49-F238E27FC236}">
                <a16:creationId xmlns:a16="http://schemas.microsoft.com/office/drawing/2014/main" id="{EC7E4225-3868-B4AF-56EC-DE94DA839DAB}"/>
              </a:ext>
            </a:extLst>
          </p:cNvPr>
          <p:cNvSpPr/>
          <p:nvPr/>
        </p:nvSpPr>
        <p:spPr>
          <a:xfrm>
            <a:off x="8020672" y="1371123"/>
            <a:ext cx="2771662" cy="3648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Calibri" panose="020F0502020204030204" pitchFamily="34" charset="0"/>
                <a:ea typeface="Calibri" panose="020F0502020204030204" pitchFamily="34" charset="0"/>
                <a:cs typeface="Calibri" panose="020F0502020204030204" pitchFamily="34" charset="0"/>
              </a:rPr>
              <a:t>ccnb1</a:t>
            </a:r>
            <a:endParaRPr kumimoji="1" lang="ja-JP" altLang="en-US" i="1" dirty="0">
              <a:latin typeface="Calibri" panose="020F0502020204030204" pitchFamily="34" charset="0"/>
              <a:cs typeface="Calibri" panose="020F0502020204030204" pitchFamily="34" charset="0"/>
            </a:endParaRPr>
          </a:p>
        </p:txBody>
      </p:sp>
      <p:sp>
        <p:nvSpPr>
          <p:cNvPr id="17" name="四角形: 角を丸くする 16">
            <a:extLst>
              <a:ext uri="{FF2B5EF4-FFF2-40B4-BE49-F238E27FC236}">
                <a16:creationId xmlns:a16="http://schemas.microsoft.com/office/drawing/2014/main" id="{56731549-65A4-1E80-5EEA-BB237273436C}"/>
              </a:ext>
            </a:extLst>
          </p:cNvPr>
          <p:cNvSpPr/>
          <p:nvPr/>
        </p:nvSpPr>
        <p:spPr>
          <a:xfrm>
            <a:off x="1983938" y="1402921"/>
            <a:ext cx="2771662" cy="3648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Calibri" panose="020F0502020204030204" pitchFamily="34" charset="0"/>
                <a:ea typeface="Calibri" panose="020F0502020204030204" pitchFamily="34" charset="0"/>
                <a:cs typeface="Calibri" panose="020F0502020204030204" pitchFamily="34" charset="0"/>
              </a:rPr>
              <a:t>ccnb3</a:t>
            </a:r>
            <a:endParaRPr kumimoji="1" lang="ja-JP" altLang="en-US" i="1" dirty="0">
              <a:latin typeface="Calibri" panose="020F0502020204030204" pitchFamily="34" charset="0"/>
              <a:cs typeface="Calibri" panose="020F0502020204030204" pitchFamily="34" charset="0"/>
            </a:endParaRPr>
          </a:p>
        </p:txBody>
      </p:sp>
      <p:sp>
        <p:nvSpPr>
          <p:cNvPr id="18" name="四角形: 角を丸くする 17">
            <a:extLst>
              <a:ext uri="{FF2B5EF4-FFF2-40B4-BE49-F238E27FC236}">
                <a16:creationId xmlns:a16="http://schemas.microsoft.com/office/drawing/2014/main" id="{4D75DA21-6AF7-E389-E508-8D91818511CA}"/>
              </a:ext>
            </a:extLst>
          </p:cNvPr>
          <p:cNvSpPr/>
          <p:nvPr/>
        </p:nvSpPr>
        <p:spPr>
          <a:xfrm>
            <a:off x="4010987" y="1887821"/>
            <a:ext cx="1711021" cy="29850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 irradiated</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19" name="四角形: 角を丸くする 18">
            <a:extLst>
              <a:ext uri="{FF2B5EF4-FFF2-40B4-BE49-F238E27FC236}">
                <a16:creationId xmlns:a16="http://schemas.microsoft.com/office/drawing/2014/main" id="{09CE9673-CD92-04B8-6C58-F1313E0A928F}"/>
              </a:ext>
            </a:extLst>
          </p:cNvPr>
          <p:cNvSpPr/>
          <p:nvPr/>
        </p:nvSpPr>
        <p:spPr>
          <a:xfrm>
            <a:off x="9936823" y="1887821"/>
            <a:ext cx="1711021" cy="29850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 irradiated</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0" name="四角形: 角を丸くする 19">
            <a:extLst>
              <a:ext uri="{FF2B5EF4-FFF2-40B4-BE49-F238E27FC236}">
                <a16:creationId xmlns:a16="http://schemas.microsoft.com/office/drawing/2014/main" id="{0A1B7B33-CAB3-3376-E8E7-6D53CFACA1D8}"/>
              </a:ext>
            </a:extLst>
          </p:cNvPr>
          <p:cNvSpPr/>
          <p:nvPr/>
        </p:nvSpPr>
        <p:spPr>
          <a:xfrm>
            <a:off x="1385026" y="1887821"/>
            <a:ext cx="770864" cy="25648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1" name="四角形: 角を丸くする 20">
            <a:extLst>
              <a:ext uri="{FF2B5EF4-FFF2-40B4-BE49-F238E27FC236}">
                <a16:creationId xmlns:a16="http://schemas.microsoft.com/office/drawing/2014/main" id="{30A3471C-832E-4F83-0542-E1802D8A4CCA}"/>
              </a:ext>
            </a:extLst>
          </p:cNvPr>
          <p:cNvSpPr/>
          <p:nvPr/>
        </p:nvSpPr>
        <p:spPr>
          <a:xfrm>
            <a:off x="7462237" y="1887821"/>
            <a:ext cx="770864" cy="25648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3" name="四角形: 角を丸くする 22">
            <a:extLst>
              <a:ext uri="{FF2B5EF4-FFF2-40B4-BE49-F238E27FC236}">
                <a16:creationId xmlns:a16="http://schemas.microsoft.com/office/drawing/2014/main" id="{1D8914B9-6F25-03F5-B67B-C2EB926D6D3B}"/>
              </a:ext>
            </a:extLst>
          </p:cNvPr>
          <p:cNvSpPr/>
          <p:nvPr/>
        </p:nvSpPr>
        <p:spPr>
          <a:xfrm>
            <a:off x="320238" y="5410437"/>
            <a:ext cx="2900440" cy="348787"/>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Integrated, SPG B subset</a:t>
            </a:r>
            <a:endParaRPr lang="ja-JP" altLang="en-US" sz="1600" b="1" dirty="0">
              <a:solidFill>
                <a:srgbClr val="1F1F1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36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5A8C6C5E-B3C6-46AF-006B-A6EC1EE7D14A}"/>
              </a:ext>
            </a:extLst>
          </p:cNvPr>
          <p:cNvSpPr txBox="1"/>
          <p:nvPr/>
        </p:nvSpPr>
        <p:spPr>
          <a:xfrm>
            <a:off x="433888" y="548768"/>
            <a:ext cx="9304791"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kumimoji="1" lang="en-US" altLang="zh-CN" sz="2400" dirty="0">
                <a:latin typeface="Calibri" panose="020F0502020204030204" pitchFamily="34" charset="0"/>
                <a:ea typeface="Calibri" panose="020F0502020204030204" pitchFamily="34" charset="0"/>
                <a:cs typeface="Calibri" panose="020F0502020204030204" pitchFamily="34" charset="0"/>
              </a:rPr>
              <a:t>Spermatogenesis is not significantly </a:t>
            </a:r>
            <a:r>
              <a:rPr kumimoji="1" lang="en-US" altLang="ja-JP" sz="2400" dirty="0">
                <a:latin typeface="Calibri" panose="020F0502020204030204" pitchFamily="34" charset="0"/>
                <a:ea typeface="Calibri" panose="020F0502020204030204" pitchFamily="34" charset="0"/>
                <a:cs typeface="Calibri" panose="020F0502020204030204" pitchFamily="34" charset="0"/>
              </a:rPr>
              <a:t>affected</a:t>
            </a:r>
            <a:r>
              <a:rPr kumimoji="1" lang="en-US" altLang="zh-CN" sz="2400" dirty="0">
                <a:latin typeface="Calibri" panose="020F0502020204030204" pitchFamily="34" charset="0"/>
                <a:ea typeface="Calibri" panose="020F0502020204030204" pitchFamily="34" charset="0"/>
                <a:cs typeface="Calibri" panose="020F0502020204030204" pitchFamily="34" charset="0"/>
              </a:rPr>
              <a:t> by p53 deficiency.</a:t>
            </a:r>
          </a:p>
        </p:txBody>
      </p:sp>
      <p:sp>
        <p:nvSpPr>
          <p:cNvPr id="14" name="テキスト ボックス 13">
            <a:extLst>
              <a:ext uri="{FF2B5EF4-FFF2-40B4-BE49-F238E27FC236}">
                <a16:creationId xmlns:a16="http://schemas.microsoft.com/office/drawing/2014/main" id="{BC14F266-A9D5-1EC8-BAEA-9FE7388ACECD}"/>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21" name="四角形: 角を丸くする 20">
            <a:extLst>
              <a:ext uri="{FF2B5EF4-FFF2-40B4-BE49-F238E27FC236}">
                <a16:creationId xmlns:a16="http://schemas.microsoft.com/office/drawing/2014/main" id="{093D226D-EDB7-129E-872B-5C45B206946A}"/>
              </a:ext>
            </a:extLst>
          </p:cNvPr>
          <p:cNvSpPr/>
          <p:nvPr/>
        </p:nvSpPr>
        <p:spPr>
          <a:xfrm>
            <a:off x="2409268" y="1010433"/>
            <a:ext cx="2036600"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35" name="テキスト ボックス 34">
            <a:extLst>
              <a:ext uri="{FF2B5EF4-FFF2-40B4-BE49-F238E27FC236}">
                <a16:creationId xmlns:a16="http://schemas.microsoft.com/office/drawing/2014/main" id="{53CA3FB4-BE99-40F0-8718-FFF08AC231E4}"/>
              </a:ext>
            </a:extLst>
          </p:cNvPr>
          <p:cNvSpPr txBox="1"/>
          <p:nvPr/>
        </p:nvSpPr>
        <p:spPr>
          <a:xfrm>
            <a:off x="1" y="6334815"/>
            <a:ext cx="12192000" cy="461665"/>
          </a:xfrm>
          <a:prstGeom prst="rect">
            <a:avLst/>
          </a:prstGeom>
          <a:noFill/>
        </p:spPr>
        <p:txBody>
          <a:bodyPr wrap="square">
            <a:spAutoFit/>
          </a:bodyPr>
          <a:lstStyle/>
          <a:p>
            <a:pPr algn="ctr"/>
            <a:r>
              <a:rPr kumimoji="1" lang="en-US" altLang="zh-CN"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Testicular cell types and their distribution in Hd-rR and p53-/- medaka were identical</a:t>
            </a:r>
            <a:endParaRPr kumimoji="1" lang="ja-JP" altLang="en-US" sz="2400" dirty="0">
              <a:solidFill>
                <a:schemeClr val="bg2">
                  <a:lumMod val="10000"/>
                </a:schemeClr>
              </a:solidFill>
              <a:latin typeface="Calibri" panose="020F0502020204030204" pitchFamily="34" charset="0"/>
              <a:cs typeface="Calibri" panose="020F0502020204030204" pitchFamily="34" charset="0"/>
            </a:endParaRPr>
          </a:p>
        </p:txBody>
      </p:sp>
      <p:grpSp>
        <p:nvGrpSpPr>
          <p:cNvPr id="37" name="グループ化 36">
            <a:extLst>
              <a:ext uri="{FF2B5EF4-FFF2-40B4-BE49-F238E27FC236}">
                <a16:creationId xmlns:a16="http://schemas.microsoft.com/office/drawing/2014/main" id="{E9542ECC-F235-436F-44B2-35130FC89B8E}"/>
              </a:ext>
            </a:extLst>
          </p:cNvPr>
          <p:cNvGrpSpPr/>
          <p:nvPr/>
        </p:nvGrpSpPr>
        <p:grpSpPr>
          <a:xfrm>
            <a:off x="6114141" y="1341370"/>
            <a:ext cx="5140241" cy="4967861"/>
            <a:chOff x="4183191" y="1394622"/>
            <a:chExt cx="4155266" cy="4148928"/>
          </a:xfrm>
        </p:grpSpPr>
        <p:pic>
          <p:nvPicPr>
            <p:cNvPr id="38" name="図 37" descr="グラフ, 散布図&#10;&#10;自動的に生成された説明">
              <a:extLst>
                <a:ext uri="{FF2B5EF4-FFF2-40B4-BE49-F238E27FC236}">
                  <a16:creationId xmlns:a16="http://schemas.microsoft.com/office/drawing/2014/main" id="{33FBCFC5-5E0D-DA5E-6AB3-EDD69EE97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61" b="3209"/>
            <a:stretch/>
          </p:blipFill>
          <p:spPr>
            <a:xfrm>
              <a:off x="4183191" y="1394622"/>
              <a:ext cx="4155266" cy="4148928"/>
            </a:xfrm>
            <a:prstGeom prst="rect">
              <a:avLst/>
            </a:prstGeom>
          </p:spPr>
        </p:pic>
        <p:sp>
          <p:nvSpPr>
            <p:cNvPr id="39" name="テキスト ボックス 38">
              <a:extLst>
                <a:ext uri="{FF2B5EF4-FFF2-40B4-BE49-F238E27FC236}">
                  <a16:creationId xmlns:a16="http://schemas.microsoft.com/office/drawing/2014/main" id="{2D612071-61CE-F1F8-9C5B-924478E2140A}"/>
                </a:ext>
              </a:extLst>
            </p:cNvPr>
            <p:cNvSpPr txBox="1"/>
            <p:nvPr/>
          </p:nvSpPr>
          <p:spPr>
            <a:xfrm>
              <a:off x="5780048" y="4386941"/>
              <a:ext cx="608606" cy="262214"/>
            </a:xfrm>
            <a:prstGeom prst="rect">
              <a:avLst/>
            </a:prstGeom>
            <a:noFill/>
          </p:spPr>
          <p:txBody>
            <a:bodyPr wrap="none" rtlCol="0">
              <a:spAutoFit/>
            </a:bodyPr>
            <a:lstStyle/>
            <a:p>
              <a:r>
                <a:rPr kumimoji="1" lang="en-US" altLang="ja-JP" sz="1600" b="1" dirty="0">
                  <a:latin typeface="Calibri" panose="020F0502020204030204" pitchFamily="34" charset="0"/>
                  <a:ea typeface="Calibri" panose="020F0502020204030204" pitchFamily="34" charset="0"/>
                  <a:cs typeface="Calibri" panose="020F0502020204030204" pitchFamily="34" charset="0"/>
                </a:rPr>
                <a:t>SPG</a:t>
              </a:r>
              <a:r>
                <a:rPr kumimoji="1" lang="ja-JP" altLang="en-US" sz="1600" b="1" dirty="0">
                  <a:latin typeface="Calibri" panose="020F0502020204030204" pitchFamily="34" charset="0"/>
                  <a:cs typeface="Calibri" panose="020F0502020204030204" pitchFamily="34" charset="0"/>
                </a:rPr>
                <a:t>　</a:t>
              </a:r>
              <a:r>
                <a:rPr kumimoji="1" lang="en-US" altLang="ja-JP" sz="1600" b="1" dirty="0">
                  <a:latin typeface="Calibri" panose="020F0502020204030204" pitchFamily="34" charset="0"/>
                  <a:ea typeface="Calibri" panose="020F0502020204030204" pitchFamily="34" charset="0"/>
                  <a:cs typeface="Calibri" panose="020F0502020204030204" pitchFamily="34" charset="0"/>
                </a:rPr>
                <a:t>A</a:t>
              </a:r>
              <a:endParaRPr kumimoji="1" lang="ja-JP" altLang="en-US" sz="1600" b="1" dirty="0">
                <a:latin typeface="Calibri" panose="020F0502020204030204" pitchFamily="34" charset="0"/>
                <a:cs typeface="Calibri" panose="020F0502020204030204" pitchFamily="34" charset="0"/>
              </a:endParaRPr>
            </a:p>
          </p:txBody>
        </p:sp>
        <p:sp>
          <p:nvSpPr>
            <p:cNvPr id="40" name="テキスト ボックス 39">
              <a:extLst>
                <a:ext uri="{FF2B5EF4-FFF2-40B4-BE49-F238E27FC236}">
                  <a16:creationId xmlns:a16="http://schemas.microsoft.com/office/drawing/2014/main" id="{483376C9-4989-0685-6DA2-6FC2C6E42F4F}"/>
                </a:ext>
              </a:extLst>
            </p:cNvPr>
            <p:cNvSpPr txBox="1"/>
            <p:nvPr/>
          </p:nvSpPr>
          <p:spPr>
            <a:xfrm>
              <a:off x="4989033" y="4275067"/>
              <a:ext cx="601156" cy="262214"/>
            </a:xfrm>
            <a:prstGeom prst="rect">
              <a:avLst/>
            </a:prstGeom>
            <a:noFill/>
          </p:spPr>
          <p:txBody>
            <a:bodyPr wrap="none" rtlCol="0">
              <a:spAutoFit/>
            </a:bodyPr>
            <a:lstStyle/>
            <a:p>
              <a:r>
                <a:rPr kumimoji="1" lang="en-US" altLang="ja-JP" sz="1600" b="1" dirty="0">
                  <a:latin typeface="Calibri" panose="020F0502020204030204" pitchFamily="34" charset="0"/>
                  <a:ea typeface="Calibri" panose="020F0502020204030204" pitchFamily="34" charset="0"/>
                  <a:cs typeface="Calibri" panose="020F0502020204030204" pitchFamily="34" charset="0"/>
                </a:rPr>
                <a:t>SPG</a:t>
              </a:r>
              <a:r>
                <a:rPr kumimoji="1" lang="ja-JP" altLang="en-US" sz="1600" b="1" dirty="0">
                  <a:latin typeface="Calibri" panose="020F0502020204030204" pitchFamily="34" charset="0"/>
                  <a:cs typeface="Calibri" panose="020F0502020204030204" pitchFamily="34" charset="0"/>
                </a:rPr>
                <a:t>　</a:t>
              </a:r>
              <a:r>
                <a:rPr kumimoji="1" lang="en-US" altLang="ja-JP" sz="1600" b="1" dirty="0">
                  <a:latin typeface="Calibri" panose="020F0502020204030204" pitchFamily="34" charset="0"/>
                  <a:ea typeface="Calibri" panose="020F0502020204030204" pitchFamily="34" charset="0"/>
                  <a:cs typeface="Calibri" panose="020F0502020204030204" pitchFamily="34" charset="0"/>
                </a:rPr>
                <a:t>B</a:t>
              </a:r>
              <a:endParaRPr kumimoji="1" lang="ja-JP" altLang="en-US" sz="1600" b="1" dirty="0">
                <a:latin typeface="Calibri" panose="020F0502020204030204" pitchFamily="34" charset="0"/>
                <a:cs typeface="Calibri" panose="020F0502020204030204" pitchFamily="34" charset="0"/>
              </a:endParaRPr>
            </a:p>
          </p:txBody>
        </p:sp>
        <p:sp>
          <p:nvSpPr>
            <p:cNvPr id="41" name="テキスト ボックス 40">
              <a:extLst>
                <a:ext uri="{FF2B5EF4-FFF2-40B4-BE49-F238E27FC236}">
                  <a16:creationId xmlns:a16="http://schemas.microsoft.com/office/drawing/2014/main" id="{A688008A-0970-B5BC-6E85-636AD216B1CB}"/>
                </a:ext>
              </a:extLst>
            </p:cNvPr>
            <p:cNvSpPr txBox="1"/>
            <p:nvPr/>
          </p:nvSpPr>
          <p:spPr>
            <a:xfrm>
              <a:off x="7346087" y="4248440"/>
              <a:ext cx="570117" cy="262214"/>
            </a:xfrm>
            <a:prstGeom prst="rect">
              <a:avLst/>
            </a:prstGeom>
            <a:noFill/>
          </p:spPr>
          <p:txBody>
            <a:bodyPr wrap="none" rtlCol="0">
              <a:spAutoFit/>
            </a:bodyPr>
            <a:lstStyle/>
            <a:p>
              <a:r>
                <a:rPr kumimoji="1" lang="en-US" altLang="ja-JP" sz="1600" b="1" dirty="0">
                  <a:latin typeface="Calibri" panose="020F0502020204030204" pitchFamily="34" charset="0"/>
                  <a:ea typeface="Calibri" panose="020F0502020204030204" pitchFamily="34" charset="0"/>
                  <a:cs typeface="Calibri" panose="020F0502020204030204" pitchFamily="34" charset="0"/>
                </a:rPr>
                <a:t>Sperm</a:t>
              </a:r>
              <a:endParaRPr kumimoji="1" lang="ja-JP" altLang="en-US" sz="1600" b="1" dirty="0">
                <a:latin typeface="Calibri" panose="020F0502020204030204" pitchFamily="34" charset="0"/>
                <a:cs typeface="Calibri" panose="020F0502020204030204" pitchFamily="34" charset="0"/>
              </a:endParaRPr>
            </a:p>
          </p:txBody>
        </p:sp>
        <p:sp>
          <p:nvSpPr>
            <p:cNvPr id="42" name="テキスト ボックス 41">
              <a:extLst>
                <a:ext uri="{FF2B5EF4-FFF2-40B4-BE49-F238E27FC236}">
                  <a16:creationId xmlns:a16="http://schemas.microsoft.com/office/drawing/2014/main" id="{A65E1A99-D91F-2A51-3D43-90B0F368BBDD}"/>
                </a:ext>
              </a:extLst>
            </p:cNvPr>
            <p:cNvSpPr txBox="1"/>
            <p:nvPr/>
          </p:nvSpPr>
          <p:spPr>
            <a:xfrm>
              <a:off x="6532398" y="1741712"/>
              <a:ext cx="1061322" cy="262214"/>
            </a:xfrm>
            <a:prstGeom prst="rect">
              <a:avLst/>
            </a:prstGeom>
            <a:noFill/>
          </p:spPr>
          <p:txBody>
            <a:bodyPr wrap="none" rtlCol="0">
              <a:spAutoFit/>
            </a:bodyPr>
            <a:lstStyle/>
            <a:p>
              <a:r>
                <a:rPr kumimoji="1" lang="en-US" altLang="ja-JP" sz="1600" b="1" dirty="0">
                  <a:latin typeface="Calibri" panose="020F0502020204030204" pitchFamily="34" charset="0"/>
                  <a:ea typeface="Calibri" panose="020F0502020204030204" pitchFamily="34" charset="0"/>
                  <a:cs typeface="Calibri" panose="020F0502020204030204" pitchFamily="34" charset="0"/>
                </a:rPr>
                <a:t>Spermatocyte</a:t>
              </a:r>
              <a:endParaRPr kumimoji="1" lang="ja-JP" altLang="en-US" sz="1600" b="1" dirty="0">
                <a:latin typeface="Calibri" panose="020F0502020204030204" pitchFamily="34" charset="0"/>
                <a:cs typeface="Calibri" panose="020F0502020204030204" pitchFamily="34" charset="0"/>
              </a:endParaRPr>
            </a:p>
          </p:txBody>
        </p:sp>
        <p:sp>
          <p:nvSpPr>
            <p:cNvPr id="43" name="テキスト ボックス 42">
              <a:extLst>
                <a:ext uri="{FF2B5EF4-FFF2-40B4-BE49-F238E27FC236}">
                  <a16:creationId xmlns:a16="http://schemas.microsoft.com/office/drawing/2014/main" id="{F5A24FC4-D8AA-EF14-CB13-D1E38E30D3E5}"/>
                </a:ext>
              </a:extLst>
            </p:cNvPr>
            <p:cNvSpPr txBox="1"/>
            <p:nvPr/>
          </p:nvSpPr>
          <p:spPr>
            <a:xfrm>
              <a:off x="6530133" y="2769132"/>
              <a:ext cx="561873" cy="262214"/>
            </a:xfrm>
            <a:prstGeom prst="rect">
              <a:avLst/>
            </a:prstGeom>
            <a:noFill/>
          </p:spPr>
          <p:txBody>
            <a:bodyPr wrap="none" rtlCol="0">
              <a:spAutoFit/>
            </a:bodyPr>
            <a:lstStyle/>
            <a:p>
              <a:r>
                <a:rPr kumimoji="1" lang="en-US" altLang="ja-JP" sz="1600" b="1" dirty="0">
                  <a:latin typeface="Calibri" panose="020F0502020204030204" pitchFamily="34" charset="0"/>
                  <a:ea typeface="Calibri" panose="020F0502020204030204" pitchFamily="34" charset="0"/>
                  <a:cs typeface="Calibri" panose="020F0502020204030204" pitchFamily="34" charset="0"/>
                </a:rPr>
                <a:t>Leydig</a:t>
              </a:r>
              <a:endParaRPr kumimoji="1" lang="ja-JP" altLang="en-US" sz="1600" b="1" dirty="0">
                <a:latin typeface="Calibri" panose="020F0502020204030204" pitchFamily="34" charset="0"/>
                <a:cs typeface="Calibri" panose="020F0502020204030204" pitchFamily="34" charset="0"/>
              </a:endParaRPr>
            </a:p>
          </p:txBody>
        </p:sp>
        <p:sp>
          <p:nvSpPr>
            <p:cNvPr id="44" name="テキスト ボックス 43">
              <a:extLst>
                <a:ext uri="{FF2B5EF4-FFF2-40B4-BE49-F238E27FC236}">
                  <a16:creationId xmlns:a16="http://schemas.microsoft.com/office/drawing/2014/main" id="{F50EE35D-4BA5-0578-20E7-5234C290F593}"/>
                </a:ext>
              </a:extLst>
            </p:cNvPr>
            <p:cNvSpPr txBox="1"/>
            <p:nvPr/>
          </p:nvSpPr>
          <p:spPr>
            <a:xfrm>
              <a:off x="6767591" y="3034737"/>
              <a:ext cx="571061" cy="262214"/>
            </a:xfrm>
            <a:prstGeom prst="rect">
              <a:avLst/>
            </a:prstGeom>
            <a:noFill/>
          </p:spPr>
          <p:txBody>
            <a:bodyPr wrap="none" rtlCol="0">
              <a:spAutoFit/>
            </a:bodyPr>
            <a:lstStyle/>
            <a:p>
              <a:r>
                <a:rPr kumimoji="1" lang="en-US" altLang="ja-JP" sz="1600" b="1" dirty="0">
                  <a:latin typeface="Calibri" panose="020F0502020204030204" pitchFamily="34" charset="0"/>
                  <a:ea typeface="Calibri" panose="020F0502020204030204" pitchFamily="34" charset="0"/>
                  <a:cs typeface="Calibri" panose="020F0502020204030204" pitchFamily="34" charset="0"/>
                </a:rPr>
                <a:t>Sertoli</a:t>
              </a:r>
              <a:endParaRPr kumimoji="1" lang="ja-JP" altLang="en-US" sz="1600" b="1" dirty="0">
                <a:latin typeface="Calibri" panose="020F0502020204030204" pitchFamily="34" charset="0"/>
                <a:cs typeface="Calibri" panose="020F0502020204030204" pitchFamily="34" charset="0"/>
              </a:endParaRPr>
            </a:p>
          </p:txBody>
        </p:sp>
      </p:grpSp>
      <p:sp>
        <p:nvSpPr>
          <p:cNvPr id="34" name="四角形: 角を丸くする 33">
            <a:extLst>
              <a:ext uri="{FF2B5EF4-FFF2-40B4-BE49-F238E27FC236}">
                <a16:creationId xmlns:a16="http://schemas.microsoft.com/office/drawing/2014/main" id="{899E3883-0838-53EC-B9B5-0DA2F2B4578E}"/>
              </a:ext>
            </a:extLst>
          </p:cNvPr>
          <p:cNvSpPr/>
          <p:nvPr/>
        </p:nvSpPr>
        <p:spPr>
          <a:xfrm>
            <a:off x="8292854" y="1065970"/>
            <a:ext cx="2036600"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i="1" dirty="0">
                <a:solidFill>
                  <a:srgbClr val="1F1F1F"/>
                </a:solidFill>
                <a:latin typeface="Calibri" panose="020F0502020204030204" pitchFamily="34" charset="0"/>
                <a:ea typeface="Calibri" panose="020F0502020204030204" pitchFamily="34" charset="0"/>
                <a:cs typeface="Calibri" panose="020F0502020204030204" pitchFamily="34" charset="0"/>
              </a:rPr>
              <a:t>p53</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2000" b="1" dirty="0">
              <a:solidFill>
                <a:srgbClr val="1F1F1F"/>
              </a:solidFill>
              <a:latin typeface="Calibri" panose="020F0502020204030204" pitchFamily="34" charset="0"/>
              <a:cs typeface="Calibri" panose="020F0502020204030204" pitchFamily="34" charset="0"/>
            </a:endParaRPr>
          </a:p>
        </p:txBody>
      </p:sp>
      <p:pic>
        <p:nvPicPr>
          <p:cNvPr id="45" name="図 44">
            <a:extLst>
              <a:ext uri="{FF2B5EF4-FFF2-40B4-BE49-F238E27FC236}">
                <a16:creationId xmlns:a16="http://schemas.microsoft.com/office/drawing/2014/main" id="{B0D91036-CB98-4A36-165E-C5949FD41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532" t="5240" r="13465" b="10814"/>
          <a:stretch/>
        </p:blipFill>
        <p:spPr>
          <a:xfrm>
            <a:off x="1265045" y="1565695"/>
            <a:ext cx="4318445" cy="4458587"/>
          </a:xfrm>
          <a:prstGeom prst="rect">
            <a:avLst/>
          </a:prstGeom>
        </p:spPr>
      </p:pic>
      <p:sp>
        <p:nvSpPr>
          <p:cNvPr id="46" name="テキスト ボックス 45">
            <a:extLst>
              <a:ext uri="{FF2B5EF4-FFF2-40B4-BE49-F238E27FC236}">
                <a16:creationId xmlns:a16="http://schemas.microsoft.com/office/drawing/2014/main" id="{0950B0DE-3DEE-3151-7B06-DF6CA0A25E0F}"/>
              </a:ext>
            </a:extLst>
          </p:cNvPr>
          <p:cNvSpPr txBox="1"/>
          <p:nvPr/>
        </p:nvSpPr>
        <p:spPr>
          <a:xfrm>
            <a:off x="3198604" y="6024282"/>
            <a:ext cx="1107996" cy="369332"/>
          </a:xfrm>
          <a:prstGeom prst="rect">
            <a:avLst/>
          </a:prstGeom>
          <a:noFill/>
        </p:spPr>
        <p:txBody>
          <a:bodyPr wrap="none" rtlCol="0">
            <a:spAutoFit/>
          </a:bodyPr>
          <a:lstStyle/>
          <a:p>
            <a:r>
              <a:rPr kumimoji="1" lang="en-US" altLang="ja-JP" dirty="0"/>
              <a:t>UMAP_1</a:t>
            </a:r>
            <a:endParaRPr kumimoji="1" lang="ja-JP" altLang="en-US" dirty="0"/>
          </a:p>
        </p:txBody>
      </p:sp>
      <p:sp>
        <p:nvSpPr>
          <p:cNvPr id="47" name="テキスト ボックス 46">
            <a:extLst>
              <a:ext uri="{FF2B5EF4-FFF2-40B4-BE49-F238E27FC236}">
                <a16:creationId xmlns:a16="http://schemas.microsoft.com/office/drawing/2014/main" id="{8E6E2563-72FF-F706-E3C6-C93B8CE94D0E}"/>
              </a:ext>
            </a:extLst>
          </p:cNvPr>
          <p:cNvSpPr txBox="1"/>
          <p:nvPr/>
        </p:nvSpPr>
        <p:spPr>
          <a:xfrm rot="16200000">
            <a:off x="526381" y="3438393"/>
            <a:ext cx="1107996" cy="369332"/>
          </a:xfrm>
          <a:prstGeom prst="rect">
            <a:avLst/>
          </a:prstGeom>
          <a:noFill/>
        </p:spPr>
        <p:txBody>
          <a:bodyPr wrap="none" rtlCol="0">
            <a:spAutoFit/>
          </a:bodyPr>
          <a:lstStyle/>
          <a:p>
            <a:r>
              <a:rPr kumimoji="1" lang="en-US" altLang="ja-JP" dirty="0"/>
              <a:t>UMAP_1</a:t>
            </a:r>
            <a:endParaRPr kumimoji="1" lang="ja-JP" altLang="en-US" dirty="0"/>
          </a:p>
        </p:txBody>
      </p:sp>
    </p:spTree>
    <p:extLst>
      <p:ext uri="{BB962C8B-B14F-4D97-AF65-F5344CB8AC3E}">
        <p14:creationId xmlns:p14="http://schemas.microsoft.com/office/powerpoint/2010/main" val="86523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36E46D99-D6F7-9491-698F-064D2E9ECE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1476444"/>
            <a:ext cx="12068175" cy="4648200"/>
          </a:xfrm>
          <a:prstGeom prst="rect">
            <a:avLst/>
          </a:prstGeom>
          <a:noFill/>
          <a:ln>
            <a:noFill/>
          </a:ln>
        </p:spPr>
      </p:pic>
      <p:sp>
        <p:nvSpPr>
          <p:cNvPr id="4" name="テキスト ボックス 3">
            <a:extLst>
              <a:ext uri="{FF2B5EF4-FFF2-40B4-BE49-F238E27FC236}">
                <a16:creationId xmlns:a16="http://schemas.microsoft.com/office/drawing/2014/main" id="{957ABA2A-114A-CA6F-0DCA-2B64F31F4BF7}"/>
              </a:ext>
            </a:extLst>
          </p:cNvPr>
          <p:cNvSpPr txBox="1"/>
          <p:nvPr/>
        </p:nvSpPr>
        <p:spPr>
          <a:xfrm>
            <a:off x="433888" y="548768"/>
            <a:ext cx="7525123"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Integration of medaka testis datasets</a:t>
            </a:r>
            <a:endParaRPr lang="ja-JP" altLang="en-US" sz="2400" dirty="0"/>
          </a:p>
        </p:txBody>
      </p:sp>
      <p:sp>
        <p:nvSpPr>
          <p:cNvPr id="5" name="テキスト ボックス 4">
            <a:extLst>
              <a:ext uri="{FF2B5EF4-FFF2-40B4-BE49-F238E27FC236}">
                <a16:creationId xmlns:a16="http://schemas.microsoft.com/office/drawing/2014/main" id="{268F96B5-B740-C3F5-0BB4-09C652B22FCF}"/>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6" name="四角形: 角を丸くする 5">
            <a:extLst>
              <a:ext uri="{FF2B5EF4-FFF2-40B4-BE49-F238E27FC236}">
                <a16:creationId xmlns:a16="http://schemas.microsoft.com/office/drawing/2014/main" id="{C313A99F-3637-C724-1731-A950CA114969}"/>
              </a:ext>
            </a:extLst>
          </p:cNvPr>
          <p:cNvSpPr/>
          <p:nvPr/>
        </p:nvSpPr>
        <p:spPr>
          <a:xfrm>
            <a:off x="952127" y="1275151"/>
            <a:ext cx="1854745"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Hd-rR ,</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7" name="四角形: 角を丸くする 6">
            <a:extLst>
              <a:ext uri="{FF2B5EF4-FFF2-40B4-BE49-F238E27FC236}">
                <a16:creationId xmlns:a16="http://schemas.microsoft.com/office/drawing/2014/main" id="{A0C221FA-B2E0-C928-4BC5-1E7D44283B29}"/>
              </a:ext>
            </a:extLst>
          </p:cNvPr>
          <p:cNvSpPr/>
          <p:nvPr/>
        </p:nvSpPr>
        <p:spPr>
          <a:xfrm>
            <a:off x="9086375" y="1275151"/>
            <a:ext cx="2321658"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i="1" dirty="0">
                <a:solidFill>
                  <a:srgbClr val="1F1F1F"/>
                </a:solidFill>
                <a:latin typeface="Calibri" panose="020F0502020204030204" pitchFamily="34" charset="0"/>
                <a:ea typeface="Calibri" panose="020F0502020204030204" pitchFamily="34" charset="0"/>
                <a:cs typeface="Calibri" panose="020F0502020204030204" pitchFamily="34" charset="0"/>
              </a:rPr>
              <a:t>p53</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irradiated</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8" name="四角形: 角を丸くする 7">
            <a:extLst>
              <a:ext uri="{FF2B5EF4-FFF2-40B4-BE49-F238E27FC236}">
                <a16:creationId xmlns:a16="http://schemas.microsoft.com/office/drawing/2014/main" id="{C66DB73F-0447-149D-7485-7C417AF6899E}"/>
              </a:ext>
            </a:extLst>
          </p:cNvPr>
          <p:cNvSpPr/>
          <p:nvPr/>
        </p:nvSpPr>
        <p:spPr>
          <a:xfrm>
            <a:off x="6368144" y="1275151"/>
            <a:ext cx="2036600"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p53-/-, </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9" name="四角形: 角を丸くする 8">
            <a:extLst>
              <a:ext uri="{FF2B5EF4-FFF2-40B4-BE49-F238E27FC236}">
                <a16:creationId xmlns:a16="http://schemas.microsoft.com/office/drawing/2014/main" id="{39007DB1-42B3-43D7-48A8-482DC444946C}"/>
              </a:ext>
            </a:extLst>
          </p:cNvPr>
          <p:cNvSpPr/>
          <p:nvPr/>
        </p:nvSpPr>
        <p:spPr>
          <a:xfrm>
            <a:off x="3488503" y="1275151"/>
            <a:ext cx="2413644"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irradiated</a:t>
            </a:r>
            <a:endParaRPr lang="ja-JP" altLang="en-US" sz="2000" b="1" dirty="0">
              <a:solidFill>
                <a:srgbClr val="1F1F1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717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73E34C60-2542-80E7-B5D5-AF847EE4D08B}"/>
              </a:ext>
            </a:extLst>
          </p:cNvPr>
          <p:cNvGrpSpPr/>
          <p:nvPr/>
        </p:nvGrpSpPr>
        <p:grpSpPr>
          <a:xfrm>
            <a:off x="0" y="1476444"/>
            <a:ext cx="12068175" cy="4648200"/>
            <a:chOff x="0" y="2209800"/>
            <a:chExt cx="12068175" cy="4648200"/>
          </a:xfrm>
        </p:grpSpPr>
        <p:pic>
          <p:nvPicPr>
            <p:cNvPr id="4" name="図 3" descr="グラフ&#10;&#10;自動的に生成された説明">
              <a:extLst>
                <a:ext uri="{FF2B5EF4-FFF2-40B4-BE49-F238E27FC236}">
                  <a16:creationId xmlns:a16="http://schemas.microsoft.com/office/drawing/2014/main" id="{466FA2CE-94F8-D72B-0F42-FF60173302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2209800"/>
              <a:ext cx="12068175" cy="4648200"/>
            </a:xfrm>
            <a:prstGeom prst="rect">
              <a:avLst/>
            </a:prstGeom>
            <a:noFill/>
            <a:ln>
              <a:noFill/>
            </a:ln>
          </p:spPr>
        </p:pic>
        <p:sp>
          <p:nvSpPr>
            <p:cNvPr id="2" name="楕円 1">
              <a:extLst>
                <a:ext uri="{FF2B5EF4-FFF2-40B4-BE49-F238E27FC236}">
                  <a16:creationId xmlns:a16="http://schemas.microsoft.com/office/drawing/2014/main" id="{E48167F6-20C6-FD19-9B0D-254311D559A2}"/>
                </a:ext>
              </a:extLst>
            </p:cNvPr>
            <p:cNvSpPr/>
            <p:nvPr/>
          </p:nvSpPr>
          <p:spPr>
            <a:xfrm>
              <a:off x="3800475" y="2695575"/>
              <a:ext cx="1285875" cy="838200"/>
            </a:xfrm>
            <a:prstGeom prst="ellipse">
              <a:avLst/>
            </a:prstGeom>
            <a:solidFill>
              <a:srgbClr val="F4A33F">
                <a:alpha val="25000"/>
              </a:srgbClr>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43A1B509-4B12-1EAB-83B2-BC79D6DEAF6D}"/>
                </a:ext>
              </a:extLst>
            </p:cNvPr>
            <p:cNvSpPr/>
            <p:nvPr/>
          </p:nvSpPr>
          <p:spPr>
            <a:xfrm rot="5400000">
              <a:off x="4714875" y="3997356"/>
              <a:ext cx="1285875" cy="838200"/>
            </a:xfrm>
            <a:prstGeom prst="ellipse">
              <a:avLst/>
            </a:prstGeom>
            <a:solidFill>
              <a:srgbClr val="F4A33F">
                <a:alpha val="25000"/>
              </a:srgbClr>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F8916BE6-A6E8-244F-1911-3939573B2E48}"/>
                </a:ext>
              </a:extLst>
            </p:cNvPr>
            <p:cNvSpPr/>
            <p:nvPr/>
          </p:nvSpPr>
          <p:spPr>
            <a:xfrm>
              <a:off x="971550" y="2695575"/>
              <a:ext cx="1285875" cy="838200"/>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48EA46C0-F61A-A17E-FBE5-B121C190E209}"/>
                </a:ext>
              </a:extLst>
            </p:cNvPr>
            <p:cNvSpPr/>
            <p:nvPr/>
          </p:nvSpPr>
          <p:spPr>
            <a:xfrm rot="5400000">
              <a:off x="1885950" y="3997356"/>
              <a:ext cx="1285875" cy="838200"/>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7D865EE-5FE6-050B-5E4B-E2F401FA7106}"/>
                </a:ext>
              </a:extLst>
            </p:cNvPr>
            <p:cNvSpPr/>
            <p:nvPr/>
          </p:nvSpPr>
          <p:spPr>
            <a:xfrm>
              <a:off x="6648449" y="2695575"/>
              <a:ext cx="1285875" cy="838200"/>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599662FD-4694-ACCB-2E6A-210B839308BF}"/>
                </a:ext>
              </a:extLst>
            </p:cNvPr>
            <p:cNvSpPr/>
            <p:nvPr/>
          </p:nvSpPr>
          <p:spPr>
            <a:xfrm rot="5400000">
              <a:off x="7562849" y="3997356"/>
              <a:ext cx="1285875" cy="838200"/>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3BCD37A0-BFA6-B425-9798-8D8D55CA1756}"/>
                </a:ext>
              </a:extLst>
            </p:cNvPr>
            <p:cNvSpPr/>
            <p:nvPr/>
          </p:nvSpPr>
          <p:spPr>
            <a:xfrm>
              <a:off x="9496423" y="2695575"/>
              <a:ext cx="1285875" cy="838200"/>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B01E307-3108-86AA-FECB-4878700FD1C1}"/>
                </a:ext>
              </a:extLst>
            </p:cNvPr>
            <p:cNvSpPr/>
            <p:nvPr/>
          </p:nvSpPr>
          <p:spPr>
            <a:xfrm rot="5400000">
              <a:off x="10410823" y="3997356"/>
              <a:ext cx="1285875" cy="838200"/>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EA02278A-76EB-5023-388A-7D74F76270AC}"/>
              </a:ext>
            </a:extLst>
          </p:cNvPr>
          <p:cNvSpPr txBox="1"/>
          <p:nvPr/>
        </p:nvSpPr>
        <p:spPr>
          <a:xfrm>
            <a:off x="2310185" y="6001583"/>
            <a:ext cx="9962401" cy="589072"/>
          </a:xfrm>
          <a:prstGeom prst="rect">
            <a:avLst/>
          </a:prstGeom>
          <a:noFill/>
        </p:spPr>
        <p:txBody>
          <a:bodyPr wrap="square">
            <a:spAutoFit/>
          </a:bodyPr>
          <a:lstStyle/>
          <a:p>
            <a:pPr algn="just">
              <a:lnSpc>
                <a:spcPct val="150000"/>
              </a:lnSpc>
            </a:pPr>
            <a:r>
              <a:rPr lang="en-US" altLang="ja-JP"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Accelerating clusters </a:t>
            </a:r>
            <a:r>
              <a:rPr lang="en-US" altLang="zh-CN"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only observed in irradiated Hd-rR sample</a:t>
            </a:r>
            <a:endParaRPr lang="ja-JP" altLang="ja-JP" sz="2400" dirty="0">
              <a:solidFill>
                <a:schemeClr val="bg2">
                  <a:lumMod val="10000"/>
                </a:schemeClr>
              </a:solidFill>
              <a:latin typeface="Calibri" panose="020F0502020204030204" pitchFamily="34" charset="0"/>
              <a:cs typeface="Calibri" panose="020F0502020204030204" pitchFamily="34" charset="0"/>
            </a:endParaRPr>
          </a:p>
        </p:txBody>
      </p:sp>
      <p:sp>
        <p:nvSpPr>
          <p:cNvPr id="14" name="楕円 13">
            <a:extLst>
              <a:ext uri="{FF2B5EF4-FFF2-40B4-BE49-F238E27FC236}">
                <a16:creationId xmlns:a16="http://schemas.microsoft.com/office/drawing/2014/main" id="{D01D7B2B-B1BA-5C41-14E8-05520F9BFE1D}"/>
              </a:ext>
            </a:extLst>
          </p:cNvPr>
          <p:cNvSpPr/>
          <p:nvPr/>
        </p:nvSpPr>
        <p:spPr>
          <a:xfrm rot="16200000">
            <a:off x="3628992" y="3548095"/>
            <a:ext cx="766831" cy="423865"/>
          </a:xfrm>
          <a:prstGeom prst="ellipse">
            <a:avLst/>
          </a:prstGeom>
          <a:solidFill>
            <a:srgbClr val="F4A33F">
              <a:alpha val="25000"/>
            </a:srgbClr>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75A6594-C8F8-A48D-3453-0B6F02CE8E5D}"/>
              </a:ext>
            </a:extLst>
          </p:cNvPr>
          <p:cNvSpPr/>
          <p:nvPr/>
        </p:nvSpPr>
        <p:spPr>
          <a:xfrm rot="16200000">
            <a:off x="800067" y="3548094"/>
            <a:ext cx="766831" cy="423865"/>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1BB5F34-3892-6316-C0F0-1ADD395B119F}"/>
              </a:ext>
            </a:extLst>
          </p:cNvPr>
          <p:cNvSpPr/>
          <p:nvPr/>
        </p:nvSpPr>
        <p:spPr>
          <a:xfrm rot="16200000">
            <a:off x="6476966" y="3588611"/>
            <a:ext cx="766831" cy="423865"/>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735B35E2-382F-EC6C-411C-26F82893D679}"/>
              </a:ext>
            </a:extLst>
          </p:cNvPr>
          <p:cNvSpPr/>
          <p:nvPr/>
        </p:nvSpPr>
        <p:spPr>
          <a:xfrm rot="16200000">
            <a:off x="9324940" y="3585944"/>
            <a:ext cx="766831" cy="423865"/>
          </a:xfrm>
          <a:prstGeom prst="ellipse">
            <a:avLst/>
          </a:prstGeom>
          <a:solidFill>
            <a:schemeClr val="bg2">
              <a:alpha val="25000"/>
            </a:schemeClr>
          </a:solid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133B1F7-E10E-4650-B7FC-42C4375D2895}"/>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Gamma-ray accelerated meiosis with a p53 gene dependency.</a:t>
            </a:r>
          </a:p>
        </p:txBody>
      </p:sp>
      <p:sp>
        <p:nvSpPr>
          <p:cNvPr id="19" name="テキスト ボックス 18">
            <a:extLst>
              <a:ext uri="{FF2B5EF4-FFF2-40B4-BE49-F238E27FC236}">
                <a16:creationId xmlns:a16="http://schemas.microsoft.com/office/drawing/2014/main" id="{B5B842A4-5DF2-C59C-63E8-996807BE903F}"/>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22" name="四角形: 角を丸くする 21">
            <a:extLst>
              <a:ext uri="{FF2B5EF4-FFF2-40B4-BE49-F238E27FC236}">
                <a16:creationId xmlns:a16="http://schemas.microsoft.com/office/drawing/2014/main" id="{FBD7D415-51ED-F76D-142C-ADB2C1805740}"/>
              </a:ext>
            </a:extLst>
          </p:cNvPr>
          <p:cNvSpPr/>
          <p:nvPr/>
        </p:nvSpPr>
        <p:spPr>
          <a:xfrm>
            <a:off x="9086375" y="1275151"/>
            <a:ext cx="2321658"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2000" b="1" i="1" dirty="0">
                <a:solidFill>
                  <a:srgbClr val="1F1F1F"/>
                </a:solidFill>
                <a:latin typeface="Calibri" panose="020F0502020204030204" pitchFamily="34" charset="0"/>
                <a:ea typeface="Calibri" panose="020F0502020204030204" pitchFamily="34" charset="0"/>
                <a:cs typeface="Calibri" panose="020F0502020204030204" pitchFamily="34" charset="0"/>
              </a:rPr>
              <a:t>p53</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irradiated</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23" name="四角形: 角を丸くする 22">
            <a:extLst>
              <a:ext uri="{FF2B5EF4-FFF2-40B4-BE49-F238E27FC236}">
                <a16:creationId xmlns:a16="http://schemas.microsoft.com/office/drawing/2014/main" id="{DC0DAC50-A6E7-E30C-A6CB-A996FDCACF5C}"/>
              </a:ext>
            </a:extLst>
          </p:cNvPr>
          <p:cNvSpPr/>
          <p:nvPr/>
        </p:nvSpPr>
        <p:spPr>
          <a:xfrm>
            <a:off x="6368144" y="1275151"/>
            <a:ext cx="2036600"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p53-/-, </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3" name="四角形: 角を丸くする 2">
            <a:extLst>
              <a:ext uri="{FF2B5EF4-FFF2-40B4-BE49-F238E27FC236}">
                <a16:creationId xmlns:a16="http://schemas.microsoft.com/office/drawing/2014/main" id="{694D77AE-D56C-FB1F-2D46-5339ABF064CE}"/>
              </a:ext>
            </a:extLst>
          </p:cNvPr>
          <p:cNvSpPr/>
          <p:nvPr/>
        </p:nvSpPr>
        <p:spPr>
          <a:xfrm>
            <a:off x="952127" y="1275151"/>
            <a:ext cx="1854745"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Hd-rR ,</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2000" b="1" dirty="0">
              <a:solidFill>
                <a:srgbClr val="1F1F1F"/>
              </a:solidFill>
              <a:latin typeface="Calibri" panose="020F0502020204030204" pitchFamily="34" charset="0"/>
              <a:cs typeface="Calibri" panose="020F0502020204030204" pitchFamily="34" charset="0"/>
            </a:endParaRPr>
          </a:p>
        </p:txBody>
      </p:sp>
      <p:sp>
        <p:nvSpPr>
          <p:cNvPr id="21" name="四角形: 角を丸くする 20">
            <a:extLst>
              <a:ext uri="{FF2B5EF4-FFF2-40B4-BE49-F238E27FC236}">
                <a16:creationId xmlns:a16="http://schemas.microsoft.com/office/drawing/2014/main" id="{D8233E6D-C7A8-E810-6F81-9E1F7D39492C}"/>
              </a:ext>
            </a:extLst>
          </p:cNvPr>
          <p:cNvSpPr/>
          <p:nvPr/>
        </p:nvSpPr>
        <p:spPr>
          <a:xfrm>
            <a:off x="3488503" y="1275151"/>
            <a:ext cx="2413644"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r>
              <a:rPr lang="zh-CN" altLang="en-US" sz="20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irradiated</a:t>
            </a:r>
            <a:endParaRPr lang="ja-JP" altLang="en-US" sz="2000" b="1" dirty="0">
              <a:solidFill>
                <a:srgbClr val="1F1F1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634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436618D-F147-D217-EF91-D4F46EB33285}"/>
              </a:ext>
            </a:extLst>
          </p:cNvPr>
          <p:cNvSpPr txBox="1"/>
          <p:nvPr/>
        </p:nvSpPr>
        <p:spPr>
          <a:xfrm>
            <a:off x="433888" y="548768"/>
            <a:ext cx="1019466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Expression of type A spermatogonia</a:t>
            </a:r>
            <a:r>
              <a:rPr lang="ja-JP" altLang="en-US" sz="2400" dirty="0"/>
              <a:t>　</a:t>
            </a:r>
            <a:r>
              <a:rPr lang="en-US" altLang="ja-JP" sz="2400" dirty="0"/>
              <a:t>(Compare to type B </a:t>
            </a:r>
            <a:r>
              <a:rPr lang="en-US" altLang="zh-CN" sz="2400" dirty="0"/>
              <a:t>spermatogonia</a:t>
            </a:r>
            <a:r>
              <a:rPr lang="en-US" altLang="ja-JP" sz="2400" dirty="0"/>
              <a:t>)</a:t>
            </a:r>
            <a:r>
              <a:rPr lang="en-US" altLang="zh-CN" sz="2400" dirty="0"/>
              <a:t> </a:t>
            </a:r>
          </a:p>
        </p:txBody>
      </p:sp>
      <p:sp>
        <p:nvSpPr>
          <p:cNvPr id="5" name="テキスト ボックス 4">
            <a:extLst>
              <a:ext uri="{FF2B5EF4-FFF2-40B4-BE49-F238E27FC236}">
                <a16:creationId xmlns:a16="http://schemas.microsoft.com/office/drawing/2014/main" id="{E2A54E18-AB30-E263-2E17-FB32160BD312}"/>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grpSp>
        <p:nvGrpSpPr>
          <p:cNvPr id="47" name="グループ化 46">
            <a:extLst>
              <a:ext uri="{FF2B5EF4-FFF2-40B4-BE49-F238E27FC236}">
                <a16:creationId xmlns:a16="http://schemas.microsoft.com/office/drawing/2014/main" id="{483110C0-B7FD-A612-25B0-FBD9646AFBF6}"/>
              </a:ext>
            </a:extLst>
          </p:cNvPr>
          <p:cNvGrpSpPr/>
          <p:nvPr/>
        </p:nvGrpSpPr>
        <p:grpSpPr>
          <a:xfrm>
            <a:off x="418437" y="1261353"/>
            <a:ext cx="8294676" cy="2713387"/>
            <a:chOff x="0" y="815575"/>
            <a:chExt cx="8294676" cy="2713387"/>
          </a:xfrm>
        </p:grpSpPr>
        <p:pic>
          <p:nvPicPr>
            <p:cNvPr id="23" name="図 22" descr="グラフ, 散布図&#10;&#10;自動的に生成された説明">
              <a:extLst>
                <a:ext uri="{FF2B5EF4-FFF2-40B4-BE49-F238E27FC236}">
                  <a16:creationId xmlns:a16="http://schemas.microsoft.com/office/drawing/2014/main" id="{826BD68A-02AF-ECC0-1FB5-B7ABC470D6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1289" y="815575"/>
              <a:ext cx="2713387" cy="2713387"/>
            </a:xfrm>
            <a:prstGeom prst="rect">
              <a:avLst/>
            </a:prstGeom>
          </p:spPr>
        </p:pic>
        <p:pic>
          <p:nvPicPr>
            <p:cNvPr id="25" name="図 24" descr="グラフ, 散布図&#10;&#10;自動的に生成された説明">
              <a:extLst>
                <a:ext uri="{FF2B5EF4-FFF2-40B4-BE49-F238E27FC236}">
                  <a16:creationId xmlns:a16="http://schemas.microsoft.com/office/drawing/2014/main" id="{55457595-A633-4416-10FF-944FEFDC3B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15575"/>
              <a:ext cx="2713387" cy="2713387"/>
            </a:xfrm>
            <a:prstGeom prst="rect">
              <a:avLst/>
            </a:prstGeom>
          </p:spPr>
        </p:pic>
        <p:pic>
          <p:nvPicPr>
            <p:cNvPr id="27" name="図 26" descr="グラフ, 散布図&#10;&#10;自動的に生成された説明">
              <a:extLst>
                <a:ext uri="{FF2B5EF4-FFF2-40B4-BE49-F238E27FC236}">
                  <a16:creationId xmlns:a16="http://schemas.microsoft.com/office/drawing/2014/main" id="{2D3671E6-708C-6368-5B3F-59C8AD96BF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645" y="815575"/>
              <a:ext cx="2713387" cy="2713387"/>
            </a:xfrm>
            <a:prstGeom prst="rect">
              <a:avLst/>
            </a:prstGeom>
          </p:spPr>
        </p:pic>
      </p:grpSp>
      <p:grpSp>
        <p:nvGrpSpPr>
          <p:cNvPr id="33" name="グループ化 32">
            <a:extLst>
              <a:ext uri="{FF2B5EF4-FFF2-40B4-BE49-F238E27FC236}">
                <a16:creationId xmlns:a16="http://schemas.microsoft.com/office/drawing/2014/main" id="{6207B30E-5874-BC3D-82BE-A5F591A7226F}"/>
              </a:ext>
            </a:extLst>
          </p:cNvPr>
          <p:cNvGrpSpPr/>
          <p:nvPr/>
        </p:nvGrpSpPr>
        <p:grpSpPr>
          <a:xfrm>
            <a:off x="4406247" y="3939538"/>
            <a:ext cx="3762615" cy="2723367"/>
            <a:chOff x="8429385" y="1097536"/>
            <a:chExt cx="3762615" cy="2723367"/>
          </a:xfrm>
        </p:grpSpPr>
        <p:grpSp>
          <p:nvGrpSpPr>
            <p:cNvPr id="30" name="グループ化 29">
              <a:extLst>
                <a:ext uri="{FF2B5EF4-FFF2-40B4-BE49-F238E27FC236}">
                  <a16:creationId xmlns:a16="http://schemas.microsoft.com/office/drawing/2014/main" id="{892EBDE2-7EDE-BCB4-8C96-BED72BCA21BF}"/>
                </a:ext>
              </a:extLst>
            </p:cNvPr>
            <p:cNvGrpSpPr/>
            <p:nvPr/>
          </p:nvGrpSpPr>
          <p:grpSpPr>
            <a:xfrm>
              <a:off x="8429385" y="1097536"/>
              <a:ext cx="3183412" cy="2723367"/>
              <a:chOff x="8455114" y="2763033"/>
              <a:chExt cx="3701212" cy="3166338"/>
            </a:xfrm>
          </p:grpSpPr>
          <p:pic>
            <p:nvPicPr>
              <p:cNvPr id="15" name="図 14" descr="グラフ&#10;&#10;自動的に生成された説明">
                <a:extLst>
                  <a:ext uri="{FF2B5EF4-FFF2-40B4-BE49-F238E27FC236}">
                    <a16:creationId xmlns:a16="http://schemas.microsoft.com/office/drawing/2014/main" id="{095A8249-0BA3-32A2-50C0-D0B4976121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45434" y="2763033"/>
                <a:ext cx="2110892" cy="3166338"/>
              </a:xfrm>
              <a:prstGeom prst="rect">
                <a:avLst/>
              </a:prstGeom>
            </p:spPr>
          </p:pic>
          <p:pic>
            <p:nvPicPr>
              <p:cNvPr id="17" name="図 16" descr="グラフ&#10;&#10;中程度の精度で自動的に生成された説明">
                <a:extLst>
                  <a:ext uri="{FF2B5EF4-FFF2-40B4-BE49-F238E27FC236}">
                    <a16:creationId xmlns:a16="http://schemas.microsoft.com/office/drawing/2014/main" id="{1650D142-2B5F-3EED-E258-670CB023E55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0554"/>
              <a:stretch/>
            </p:blipFill>
            <p:spPr>
              <a:xfrm>
                <a:off x="8455114" y="2763033"/>
                <a:ext cx="1677004" cy="3166338"/>
              </a:xfrm>
              <a:prstGeom prst="rect">
                <a:avLst/>
              </a:prstGeom>
            </p:spPr>
          </p:pic>
        </p:grpSp>
        <p:sp>
          <p:nvSpPr>
            <p:cNvPr id="31" name="テキスト ボックス 30">
              <a:extLst>
                <a:ext uri="{FF2B5EF4-FFF2-40B4-BE49-F238E27FC236}">
                  <a16:creationId xmlns:a16="http://schemas.microsoft.com/office/drawing/2014/main" id="{B8472848-864C-44EE-998B-2FC047D87C0B}"/>
                </a:ext>
              </a:extLst>
            </p:cNvPr>
            <p:cNvSpPr txBox="1"/>
            <p:nvPr/>
          </p:nvSpPr>
          <p:spPr>
            <a:xfrm>
              <a:off x="11420475" y="2172269"/>
              <a:ext cx="771525" cy="215444"/>
            </a:xfrm>
            <a:prstGeom prst="rect">
              <a:avLst/>
            </a:prstGeom>
            <a:solidFill>
              <a:schemeClr val="bg1"/>
            </a:solidFill>
          </p:spPr>
          <p:txBody>
            <a:bodyPr wrap="square" rtlCol="0">
              <a:spAutoFit/>
            </a:bodyPr>
            <a:lstStyle/>
            <a:p>
              <a:r>
                <a:rPr kumimoji="1" lang="en-US" altLang="ja-JP" sz="800" dirty="0">
                  <a:latin typeface="Calibri" panose="020F0502020204030204" pitchFamily="34" charset="0"/>
                  <a:ea typeface="Calibri" panose="020F0502020204030204" pitchFamily="34" charset="0"/>
                  <a:cs typeface="Calibri" panose="020F0502020204030204" pitchFamily="34" charset="0"/>
                </a:rPr>
                <a:t>Type B SPG</a:t>
              </a:r>
              <a:endParaRPr kumimoji="1" lang="ja-JP" altLang="en-US" sz="800" dirty="0">
                <a:latin typeface="Calibri" panose="020F0502020204030204" pitchFamily="34" charset="0"/>
                <a:cs typeface="Calibri" panose="020F0502020204030204" pitchFamily="34" charset="0"/>
              </a:endParaRPr>
            </a:p>
          </p:txBody>
        </p:sp>
        <p:sp>
          <p:nvSpPr>
            <p:cNvPr id="32" name="テキスト ボックス 31">
              <a:extLst>
                <a:ext uri="{FF2B5EF4-FFF2-40B4-BE49-F238E27FC236}">
                  <a16:creationId xmlns:a16="http://schemas.microsoft.com/office/drawing/2014/main" id="{94306763-851B-D40C-D8C8-366177CC2340}"/>
                </a:ext>
              </a:extLst>
            </p:cNvPr>
            <p:cNvSpPr txBox="1"/>
            <p:nvPr/>
          </p:nvSpPr>
          <p:spPr>
            <a:xfrm>
              <a:off x="11420475" y="2367094"/>
              <a:ext cx="771525" cy="215444"/>
            </a:xfrm>
            <a:prstGeom prst="rect">
              <a:avLst/>
            </a:prstGeom>
            <a:solidFill>
              <a:schemeClr val="bg1"/>
            </a:solidFill>
          </p:spPr>
          <p:txBody>
            <a:bodyPr wrap="square" rtlCol="0">
              <a:spAutoFit/>
            </a:bodyPr>
            <a:lstStyle/>
            <a:p>
              <a:r>
                <a:rPr kumimoji="1" lang="en-US" altLang="ja-JP" sz="800" dirty="0">
                  <a:latin typeface="Calibri" panose="020F0502020204030204" pitchFamily="34" charset="0"/>
                  <a:ea typeface="Calibri" panose="020F0502020204030204" pitchFamily="34" charset="0"/>
                  <a:cs typeface="Calibri" panose="020F0502020204030204" pitchFamily="34" charset="0"/>
                </a:rPr>
                <a:t>Type A SPG</a:t>
              </a:r>
              <a:endParaRPr kumimoji="1" lang="ja-JP" altLang="en-US" sz="800" dirty="0">
                <a:latin typeface="Calibri" panose="020F0502020204030204" pitchFamily="34" charset="0"/>
                <a:cs typeface="Calibri" panose="020F0502020204030204" pitchFamily="34" charset="0"/>
              </a:endParaRPr>
            </a:p>
          </p:txBody>
        </p:sp>
      </p:grpSp>
      <p:grpSp>
        <p:nvGrpSpPr>
          <p:cNvPr id="6" name="グループ化 5">
            <a:extLst>
              <a:ext uri="{FF2B5EF4-FFF2-40B4-BE49-F238E27FC236}">
                <a16:creationId xmlns:a16="http://schemas.microsoft.com/office/drawing/2014/main" id="{018424BE-6CC0-117A-03CB-62689B260E6C}"/>
              </a:ext>
            </a:extLst>
          </p:cNvPr>
          <p:cNvGrpSpPr/>
          <p:nvPr/>
        </p:nvGrpSpPr>
        <p:grpSpPr>
          <a:xfrm>
            <a:off x="297264" y="3718401"/>
            <a:ext cx="3792466" cy="3037097"/>
            <a:chOff x="8598634" y="3820903"/>
            <a:chExt cx="3792466" cy="3037097"/>
          </a:xfrm>
        </p:grpSpPr>
        <p:pic>
          <p:nvPicPr>
            <p:cNvPr id="11" name="図 10" descr="グラフ, 散布図&#10;&#10;自動的に生成された説明">
              <a:extLst>
                <a:ext uri="{FF2B5EF4-FFF2-40B4-BE49-F238E27FC236}">
                  <a16:creationId xmlns:a16="http://schemas.microsoft.com/office/drawing/2014/main" id="{96E6D64B-C77B-829C-28AF-A925C688C4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8634" y="3820903"/>
              <a:ext cx="3037097" cy="3037097"/>
            </a:xfrm>
            <a:prstGeom prst="rect">
              <a:avLst/>
            </a:prstGeom>
          </p:spPr>
        </p:pic>
        <p:sp>
          <p:nvSpPr>
            <p:cNvPr id="34" name="テキスト ボックス 33">
              <a:extLst>
                <a:ext uri="{FF2B5EF4-FFF2-40B4-BE49-F238E27FC236}">
                  <a16:creationId xmlns:a16="http://schemas.microsoft.com/office/drawing/2014/main" id="{9076C6B9-CDB4-42CA-1D53-AC14375D27B5}"/>
                </a:ext>
              </a:extLst>
            </p:cNvPr>
            <p:cNvSpPr txBox="1"/>
            <p:nvPr/>
          </p:nvSpPr>
          <p:spPr>
            <a:xfrm>
              <a:off x="10771730" y="6014308"/>
              <a:ext cx="997136" cy="253916"/>
            </a:xfrm>
            <a:prstGeom prst="rect">
              <a:avLst/>
            </a:prstGeom>
            <a:solidFill>
              <a:schemeClr val="bg1"/>
            </a:solidFill>
          </p:spPr>
          <p:txBody>
            <a:bodyPr wrap="square" rtlCol="0">
              <a:spAutoFit/>
            </a:bodyPr>
            <a:lstStyle/>
            <a:p>
              <a:r>
                <a:rPr kumimoji="1" lang="en-US" altLang="ja-JP" sz="1050" b="1" dirty="0">
                  <a:latin typeface="Calibri" panose="020F0502020204030204" pitchFamily="34" charset="0"/>
                  <a:ea typeface="Calibri" panose="020F0502020204030204" pitchFamily="34" charset="0"/>
                  <a:cs typeface="Calibri" panose="020F0502020204030204" pitchFamily="34" charset="0"/>
                </a:rPr>
                <a:t>Type A SPG</a:t>
              </a:r>
              <a:endParaRPr kumimoji="1" lang="ja-JP" altLang="en-US" sz="1050" b="1" dirty="0">
                <a:latin typeface="Calibri" panose="020F0502020204030204" pitchFamily="34" charset="0"/>
                <a:cs typeface="Calibri" panose="020F0502020204030204" pitchFamily="34" charset="0"/>
              </a:endParaRPr>
            </a:p>
          </p:txBody>
        </p:sp>
        <p:sp>
          <p:nvSpPr>
            <p:cNvPr id="35" name="テキスト ボックス 34">
              <a:extLst>
                <a:ext uri="{FF2B5EF4-FFF2-40B4-BE49-F238E27FC236}">
                  <a16:creationId xmlns:a16="http://schemas.microsoft.com/office/drawing/2014/main" id="{E3FBCCD3-CC13-CC6B-D575-72EA97B511F2}"/>
                </a:ext>
              </a:extLst>
            </p:cNvPr>
            <p:cNvSpPr txBox="1"/>
            <p:nvPr/>
          </p:nvSpPr>
          <p:spPr>
            <a:xfrm>
              <a:off x="11393964" y="5409830"/>
              <a:ext cx="997136" cy="253916"/>
            </a:xfrm>
            <a:prstGeom prst="rect">
              <a:avLst/>
            </a:prstGeom>
            <a:solidFill>
              <a:schemeClr val="bg1"/>
            </a:solidFill>
          </p:spPr>
          <p:txBody>
            <a:bodyPr wrap="square" rtlCol="0">
              <a:spAutoFit/>
            </a:bodyPr>
            <a:lstStyle/>
            <a:p>
              <a:r>
                <a:rPr kumimoji="1" lang="en-US" altLang="ja-JP" sz="1050" b="1" dirty="0">
                  <a:latin typeface="Calibri" panose="020F0502020204030204" pitchFamily="34" charset="0"/>
                  <a:ea typeface="Calibri" panose="020F0502020204030204" pitchFamily="34" charset="0"/>
                  <a:cs typeface="Calibri" panose="020F0502020204030204" pitchFamily="34" charset="0"/>
                </a:rPr>
                <a:t>Type B SPG</a:t>
              </a:r>
              <a:endParaRPr kumimoji="1" lang="ja-JP" altLang="en-US" sz="1050" b="1" dirty="0">
                <a:latin typeface="Calibri" panose="020F0502020204030204" pitchFamily="34" charset="0"/>
                <a:cs typeface="Calibri" panose="020F0502020204030204" pitchFamily="34" charset="0"/>
              </a:endParaRPr>
            </a:p>
          </p:txBody>
        </p:sp>
        <p:sp>
          <p:nvSpPr>
            <p:cNvPr id="36" name="楕円 35">
              <a:extLst>
                <a:ext uri="{FF2B5EF4-FFF2-40B4-BE49-F238E27FC236}">
                  <a16:creationId xmlns:a16="http://schemas.microsoft.com/office/drawing/2014/main" id="{E2481E62-CE5B-5990-C703-A505E560946F}"/>
                </a:ext>
              </a:extLst>
            </p:cNvPr>
            <p:cNvSpPr/>
            <p:nvPr/>
          </p:nvSpPr>
          <p:spPr>
            <a:xfrm rot="6836930">
              <a:off x="10432082" y="5816179"/>
              <a:ext cx="750192" cy="374382"/>
            </a:xfrm>
            <a:prstGeom prst="ellipse">
              <a:avLst/>
            </a:prstGeom>
            <a:solidFill>
              <a:srgbClr val="00BFC4">
                <a:alpha val="20000"/>
              </a:srgbClr>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006FFFC-A722-CC12-D8A8-3CEBEBFC3499}"/>
                </a:ext>
              </a:extLst>
            </p:cNvPr>
            <p:cNvSpPr/>
            <p:nvPr/>
          </p:nvSpPr>
          <p:spPr>
            <a:xfrm rot="6836930">
              <a:off x="10760946" y="5197440"/>
              <a:ext cx="837979" cy="846219"/>
            </a:xfrm>
            <a:prstGeom prst="ellipse">
              <a:avLst/>
            </a:prstGeom>
            <a:solidFill>
              <a:srgbClr val="F8766D">
                <a:alpha val="20000"/>
              </a:srgbClr>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9" name="四角形: 角を丸くする 48">
            <a:extLst>
              <a:ext uri="{FF2B5EF4-FFF2-40B4-BE49-F238E27FC236}">
                <a16:creationId xmlns:a16="http://schemas.microsoft.com/office/drawing/2014/main" id="{DAA862A1-AE35-A32F-CDCA-71A6F27F14FD}"/>
              </a:ext>
            </a:extLst>
          </p:cNvPr>
          <p:cNvSpPr/>
          <p:nvPr/>
        </p:nvSpPr>
        <p:spPr>
          <a:xfrm>
            <a:off x="455107" y="983534"/>
            <a:ext cx="2900440" cy="348787"/>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Integrated, SPG A and B subset</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D5756B1D-E9A1-DFC8-1D7F-5D539802954E}"/>
              </a:ext>
            </a:extLst>
          </p:cNvPr>
          <p:cNvSpPr txBox="1"/>
          <p:nvPr/>
        </p:nvSpPr>
        <p:spPr>
          <a:xfrm>
            <a:off x="8094504" y="4626035"/>
            <a:ext cx="4097496" cy="646331"/>
          </a:xfrm>
          <a:prstGeom prst="rect">
            <a:avLst/>
          </a:prstGeom>
          <a:noFill/>
        </p:spPr>
        <p:txBody>
          <a:bodyPr wrap="square">
            <a:spAutoFit/>
          </a:bodyPr>
          <a:lstStyle/>
          <a:p>
            <a:pPr marL="342900" indent="-342900">
              <a:buFont typeface="Wingdings" panose="05000000000000000000" pitchFamily="2" charset="2"/>
              <a:buChar char="Ø"/>
            </a:pPr>
            <a:r>
              <a:rPr lang="en-US" altLang="zh-CN" dirty="0">
                <a:effectLst/>
                <a:latin typeface="Calibri" panose="020F0502020204030204" pitchFamily="34" charset="0"/>
                <a:ea typeface="Calibri" panose="020F0502020204030204" pitchFamily="34" charset="0"/>
                <a:cs typeface="Calibri" panose="020F0502020204030204" pitchFamily="34" charset="0"/>
              </a:rPr>
              <a:t>More genes and </a:t>
            </a:r>
            <a:r>
              <a:rPr lang="en-US" altLang="zh-CN" dirty="0">
                <a:latin typeface="Calibri" panose="020F0502020204030204" pitchFamily="34" charset="0"/>
                <a:ea typeface="Calibri" panose="020F0502020204030204" pitchFamily="34" charset="0"/>
                <a:cs typeface="Calibri" panose="020F0502020204030204" pitchFamily="34" charset="0"/>
              </a:rPr>
              <a:t>higher </a:t>
            </a:r>
            <a:r>
              <a:rPr lang="en-US" altLang="zh-CN" dirty="0">
                <a:effectLst/>
                <a:latin typeface="Calibri" panose="020F0502020204030204" pitchFamily="34" charset="0"/>
                <a:ea typeface="Calibri" panose="020F0502020204030204" pitchFamily="34" charset="0"/>
                <a:cs typeface="Calibri" panose="020F0502020204030204" pitchFamily="34" charset="0"/>
              </a:rPr>
              <a:t>expression level in type A SPG than in type B SPG</a:t>
            </a:r>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43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CAC1B8E6-8572-0686-D174-696EEB59A30E}"/>
              </a:ext>
            </a:extLst>
          </p:cNvPr>
          <p:cNvGrpSpPr/>
          <p:nvPr/>
        </p:nvGrpSpPr>
        <p:grpSpPr>
          <a:xfrm>
            <a:off x="333921" y="1010433"/>
            <a:ext cx="9441022" cy="5889896"/>
            <a:chOff x="333921" y="968103"/>
            <a:chExt cx="9441022" cy="5889896"/>
          </a:xfrm>
        </p:grpSpPr>
        <p:pic>
          <p:nvPicPr>
            <p:cNvPr id="43" name="図 42" descr="グラフ, 散布図&#10;&#10;自動的に生成された説明">
              <a:extLst>
                <a:ext uri="{FF2B5EF4-FFF2-40B4-BE49-F238E27FC236}">
                  <a16:creationId xmlns:a16="http://schemas.microsoft.com/office/drawing/2014/main" id="{935C995C-2091-E3A0-6AA5-FF80A5FD297B}"/>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6816136" y="3899192"/>
              <a:ext cx="2958807" cy="2958807"/>
            </a:xfrm>
            <a:prstGeom prst="rect">
              <a:avLst/>
            </a:prstGeom>
          </p:spPr>
        </p:pic>
        <p:pic>
          <p:nvPicPr>
            <p:cNvPr id="44" name="図 43" descr="グラフ, 散布図&#10;&#10;自動的に生成された説明">
              <a:extLst>
                <a:ext uri="{FF2B5EF4-FFF2-40B4-BE49-F238E27FC236}">
                  <a16:creationId xmlns:a16="http://schemas.microsoft.com/office/drawing/2014/main" id="{536C0DFE-AF30-303D-3AE4-02AC0256088D}"/>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6816136" y="968103"/>
              <a:ext cx="2958807" cy="2958807"/>
            </a:xfrm>
            <a:prstGeom prst="rect">
              <a:avLst/>
            </a:prstGeom>
          </p:spPr>
        </p:pic>
        <p:pic>
          <p:nvPicPr>
            <p:cNvPr id="45" name="図 44" descr="グラフ, 散布図&#10;&#10;自動的に生成された説明">
              <a:extLst>
                <a:ext uri="{FF2B5EF4-FFF2-40B4-BE49-F238E27FC236}">
                  <a16:creationId xmlns:a16="http://schemas.microsoft.com/office/drawing/2014/main" id="{EF4E042F-EDC5-F98E-186D-554F6DC3D20F}"/>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333921" y="968103"/>
              <a:ext cx="2958807" cy="2958807"/>
            </a:xfrm>
            <a:prstGeom prst="rect">
              <a:avLst/>
            </a:prstGeom>
          </p:spPr>
        </p:pic>
        <p:pic>
          <p:nvPicPr>
            <p:cNvPr id="46" name="図 45" descr="グラフ, 散布図&#10;&#10;自動的に生成された説明">
              <a:extLst>
                <a:ext uri="{FF2B5EF4-FFF2-40B4-BE49-F238E27FC236}">
                  <a16:creationId xmlns:a16="http://schemas.microsoft.com/office/drawing/2014/main" id="{31148B26-30A2-8C95-429D-90B822A65030}"/>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3622164" y="968103"/>
              <a:ext cx="2958807" cy="2958807"/>
            </a:xfrm>
            <a:prstGeom prst="rect">
              <a:avLst/>
            </a:prstGeom>
          </p:spPr>
        </p:pic>
        <p:pic>
          <p:nvPicPr>
            <p:cNvPr id="47" name="図 46" descr="グラフ, 散布図&#10;&#10;自動的に生成された説明">
              <a:extLst>
                <a:ext uri="{FF2B5EF4-FFF2-40B4-BE49-F238E27FC236}">
                  <a16:creationId xmlns:a16="http://schemas.microsoft.com/office/drawing/2014/main" id="{8268AC9D-74E5-07A0-CAB9-2D608DCC84BA}"/>
                </a:ext>
              </a:extLst>
            </p:cNvPr>
            <p:cNvPicPr>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349045" y="3899192"/>
              <a:ext cx="2958807" cy="2958807"/>
            </a:xfrm>
            <a:prstGeom prst="rect">
              <a:avLst/>
            </a:prstGeom>
          </p:spPr>
        </p:pic>
        <p:pic>
          <p:nvPicPr>
            <p:cNvPr id="48" name="図 47" descr="グラフ, 散布図&#10;&#10;自動的に生成された説明">
              <a:extLst>
                <a:ext uri="{FF2B5EF4-FFF2-40B4-BE49-F238E27FC236}">
                  <a16:creationId xmlns:a16="http://schemas.microsoft.com/office/drawing/2014/main" id="{E8E01C5D-0210-FA66-3BEA-D862C280BF27}"/>
                </a:ext>
              </a:extLst>
            </p:cNvPr>
            <p:cNvPicPr>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3625012" y="3899192"/>
              <a:ext cx="2958807" cy="2958807"/>
            </a:xfrm>
            <a:prstGeom prst="rect">
              <a:avLst/>
            </a:prstGeom>
          </p:spPr>
        </p:pic>
      </p:grpSp>
      <p:sp>
        <p:nvSpPr>
          <p:cNvPr id="4" name="テキスト ボックス 3">
            <a:extLst>
              <a:ext uri="{FF2B5EF4-FFF2-40B4-BE49-F238E27FC236}">
                <a16:creationId xmlns:a16="http://schemas.microsoft.com/office/drawing/2014/main" id="{9E5D84AD-9040-FACB-95FD-D65F0C930747}"/>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Testis-ova constantly differentiating from type A spermatogonia </a:t>
            </a:r>
          </a:p>
        </p:txBody>
      </p:sp>
      <p:sp>
        <p:nvSpPr>
          <p:cNvPr id="5" name="テキスト ボックス 4">
            <a:extLst>
              <a:ext uri="{FF2B5EF4-FFF2-40B4-BE49-F238E27FC236}">
                <a16:creationId xmlns:a16="http://schemas.microsoft.com/office/drawing/2014/main" id="{3D6074CF-A9A7-CC5C-5DDE-B5398FD0A17E}"/>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50" name="四角形: 角を丸くする 49">
            <a:extLst>
              <a:ext uri="{FF2B5EF4-FFF2-40B4-BE49-F238E27FC236}">
                <a16:creationId xmlns:a16="http://schemas.microsoft.com/office/drawing/2014/main" id="{2126BB00-106A-4157-22E1-3B6CE4F4014D}"/>
              </a:ext>
            </a:extLst>
          </p:cNvPr>
          <p:cNvSpPr/>
          <p:nvPr/>
        </p:nvSpPr>
        <p:spPr>
          <a:xfrm>
            <a:off x="8972093" y="923142"/>
            <a:ext cx="2415486" cy="348787"/>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Integrated, SPG A subset</a:t>
            </a:r>
            <a:endParaRPr lang="ja-JP" altLang="en-US" sz="1600" b="1" dirty="0">
              <a:solidFill>
                <a:srgbClr val="1F1F1F"/>
              </a:solidFill>
              <a:latin typeface="Calibri" panose="020F0502020204030204" pitchFamily="34" charset="0"/>
              <a:cs typeface="Calibri" panose="020F0502020204030204" pitchFamily="34" charset="0"/>
            </a:endParaRPr>
          </a:p>
        </p:txBody>
      </p:sp>
      <p:grpSp>
        <p:nvGrpSpPr>
          <p:cNvPr id="54" name="グループ化 53">
            <a:extLst>
              <a:ext uri="{FF2B5EF4-FFF2-40B4-BE49-F238E27FC236}">
                <a16:creationId xmlns:a16="http://schemas.microsoft.com/office/drawing/2014/main" id="{4887CA8E-93DD-4BEB-9B9C-DC62BEB7867B}"/>
              </a:ext>
            </a:extLst>
          </p:cNvPr>
          <p:cNvGrpSpPr/>
          <p:nvPr/>
        </p:nvGrpSpPr>
        <p:grpSpPr>
          <a:xfrm>
            <a:off x="305641" y="918336"/>
            <a:ext cx="11015951" cy="5986799"/>
            <a:chOff x="305641" y="918336"/>
            <a:chExt cx="11015951" cy="5986799"/>
          </a:xfrm>
        </p:grpSpPr>
        <p:grpSp>
          <p:nvGrpSpPr>
            <p:cNvPr id="49" name="グループ化 48">
              <a:extLst>
                <a:ext uri="{FF2B5EF4-FFF2-40B4-BE49-F238E27FC236}">
                  <a16:creationId xmlns:a16="http://schemas.microsoft.com/office/drawing/2014/main" id="{BB01FC2A-3A24-1018-AA7C-F74BDCD979A5}"/>
                </a:ext>
              </a:extLst>
            </p:cNvPr>
            <p:cNvGrpSpPr/>
            <p:nvPr/>
          </p:nvGrpSpPr>
          <p:grpSpPr>
            <a:xfrm>
              <a:off x="305641" y="1015239"/>
              <a:ext cx="9441046" cy="5889896"/>
              <a:chOff x="305641" y="1015239"/>
              <a:chExt cx="9441046" cy="5889896"/>
            </a:xfrm>
          </p:grpSpPr>
          <p:pic>
            <p:nvPicPr>
              <p:cNvPr id="3" name="図 2" descr="グラフ&#10;&#10;自動的に生成された説明">
                <a:extLst>
                  <a:ext uri="{FF2B5EF4-FFF2-40B4-BE49-F238E27FC236}">
                    <a16:creationId xmlns:a16="http://schemas.microsoft.com/office/drawing/2014/main" id="{6C997215-BBB7-66EF-46A3-0D454B236B10}"/>
                  </a:ext>
                </a:extLst>
              </p:cNvPr>
              <p:cNvPicPr>
                <a:picLocks noChangeAspect="1"/>
              </p:cNvPicPr>
              <p:nvPr/>
            </p:nvPicPr>
            <p:blipFill>
              <a:blip r:embed="rId9" cstate="email">
                <a:alphaModFix/>
                <a:extLst>
                  <a:ext uri="{28A0092B-C50C-407E-A947-70E740481C1C}">
                    <a14:useLocalDpi xmlns:a14="http://schemas.microsoft.com/office/drawing/2010/main"/>
                  </a:ext>
                </a:extLst>
              </a:blip>
              <a:stretch>
                <a:fillRect/>
              </a:stretch>
            </p:blipFill>
            <p:spPr>
              <a:xfrm>
                <a:off x="305641" y="1015239"/>
                <a:ext cx="2958807" cy="2958807"/>
              </a:xfrm>
              <a:prstGeom prst="rect">
                <a:avLst/>
              </a:prstGeom>
            </p:spPr>
          </p:pic>
          <p:pic>
            <p:nvPicPr>
              <p:cNvPr id="7" name="図 6" descr="グラフ, 散布図&#10;&#10;自動的に生成された説明">
                <a:extLst>
                  <a:ext uri="{FF2B5EF4-FFF2-40B4-BE49-F238E27FC236}">
                    <a16:creationId xmlns:a16="http://schemas.microsoft.com/office/drawing/2014/main" id="{4F14F196-2AA7-4112-EA3A-21C4F18AFA68}"/>
                  </a:ext>
                </a:extLst>
              </p:cNvPr>
              <p:cNvPicPr>
                <a:picLocks noChangeAspect="1"/>
              </p:cNvPicPr>
              <p:nvPr/>
            </p:nvPicPr>
            <p:blipFill>
              <a:blip r:embed="rId10" cstate="email">
                <a:alphaModFix/>
                <a:extLst>
                  <a:ext uri="{28A0092B-C50C-407E-A947-70E740481C1C}">
                    <a14:useLocalDpi xmlns:a14="http://schemas.microsoft.com/office/drawing/2010/main"/>
                  </a:ext>
                </a:extLst>
              </a:blip>
              <a:stretch>
                <a:fillRect/>
              </a:stretch>
            </p:blipFill>
            <p:spPr>
              <a:xfrm>
                <a:off x="6778453" y="1015239"/>
                <a:ext cx="2958807" cy="2958807"/>
              </a:xfrm>
              <a:prstGeom prst="rect">
                <a:avLst/>
              </a:prstGeom>
            </p:spPr>
          </p:pic>
          <p:pic>
            <p:nvPicPr>
              <p:cNvPr id="10" name="図 9" descr="グラフ, 散布図&#10;&#10;自動的に生成された説明">
                <a:extLst>
                  <a:ext uri="{FF2B5EF4-FFF2-40B4-BE49-F238E27FC236}">
                    <a16:creationId xmlns:a16="http://schemas.microsoft.com/office/drawing/2014/main" id="{2F64E9E8-6A5E-B2C8-EFCE-F50328D7E122}"/>
                  </a:ext>
                </a:extLst>
              </p:cNvPr>
              <p:cNvPicPr>
                <a:picLocks noChangeAspect="1"/>
              </p:cNvPicPr>
              <p:nvPr/>
            </p:nvPicPr>
            <p:blipFill>
              <a:blip r:embed="rId11" cstate="email">
                <a:alphaModFix/>
                <a:extLst>
                  <a:ext uri="{28A0092B-C50C-407E-A947-70E740481C1C}">
                    <a14:useLocalDpi xmlns:a14="http://schemas.microsoft.com/office/drawing/2010/main"/>
                  </a:ext>
                </a:extLst>
              </a:blip>
              <a:stretch>
                <a:fillRect/>
              </a:stretch>
            </p:blipFill>
            <p:spPr>
              <a:xfrm>
                <a:off x="6787880" y="3946328"/>
                <a:ext cx="2958807" cy="2958807"/>
              </a:xfrm>
              <a:prstGeom prst="rect">
                <a:avLst/>
              </a:prstGeom>
            </p:spPr>
          </p:pic>
          <p:pic>
            <p:nvPicPr>
              <p:cNvPr id="12" name="図 11" descr="グラフ&#10;&#10;自動的に生成された説明">
                <a:extLst>
                  <a:ext uri="{FF2B5EF4-FFF2-40B4-BE49-F238E27FC236}">
                    <a16:creationId xmlns:a16="http://schemas.microsoft.com/office/drawing/2014/main" id="{4F19A40F-DBA2-4B90-0662-D24F8F68459E}"/>
                  </a:ext>
                </a:extLst>
              </p:cNvPr>
              <p:cNvPicPr>
                <a:picLocks noChangeAspect="1"/>
              </p:cNvPicPr>
              <p:nvPr/>
            </p:nvPicPr>
            <p:blipFill>
              <a:blip r:embed="rId12" cstate="email">
                <a:alphaModFix/>
                <a:extLst>
                  <a:ext uri="{28A0092B-C50C-407E-A947-70E740481C1C}">
                    <a14:useLocalDpi xmlns:a14="http://schemas.microsoft.com/office/drawing/2010/main"/>
                  </a:ext>
                </a:extLst>
              </a:blip>
              <a:stretch>
                <a:fillRect/>
              </a:stretch>
            </p:blipFill>
            <p:spPr>
              <a:xfrm>
                <a:off x="324495" y="3946328"/>
                <a:ext cx="2958807" cy="2958807"/>
              </a:xfrm>
              <a:prstGeom prst="rect">
                <a:avLst/>
              </a:prstGeom>
            </p:spPr>
          </p:pic>
          <p:pic>
            <p:nvPicPr>
              <p:cNvPr id="14" name="図 13" descr="グラフ, レーダー チャート&#10;&#10;自動的に生成された説明">
                <a:extLst>
                  <a:ext uri="{FF2B5EF4-FFF2-40B4-BE49-F238E27FC236}">
                    <a16:creationId xmlns:a16="http://schemas.microsoft.com/office/drawing/2014/main" id="{85D30B5E-FD8A-2422-8441-91F95983DE31}"/>
                  </a:ext>
                </a:extLst>
              </p:cNvPr>
              <p:cNvPicPr>
                <a:picLocks noChangeAspect="1"/>
              </p:cNvPicPr>
              <p:nvPr/>
            </p:nvPicPr>
            <p:blipFill>
              <a:blip r:embed="rId13" cstate="email">
                <a:alphaModFix/>
                <a:extLst>
                  <a:ext uri="{28A0092B-C50C-407E-A947-70E740481C1C}">
                    <a14:useLocalDpi xmlns:a14="http://schemas.microsoft.com/office/drawing/2010/main"/>
                  </a:ext>
                </a:extLst>
              </a:blip>
              <a:stretch>
                <a:fillRect/>
              </a:stretch>
            </p:blipFill>
            <p:spPr>
              <a:xfrm>
                <a:off x="3593895" y="3946328"/>
                <a:ext cx="2958807" cy="2958807"/>
              </a:xfrm>
              <a:prstGeom prst="rect">
                <a:avLst/>
              </a:prstGeom>
            </p:spPr>
          </p:pic>
          <p:pic>
            <p:nvPicPr>
              <p:cNvPr id="16" name="図 15" descr="グラフ, 散布図&#10;&#10;自動的に生成された説明">
                <a:extLst>
                  <a:ext uri="{FF2B5EF4-FFF2-40B4-BE49-F238E27FC236}">
                    <a16:creationId xmlns:a16="http://schemas.microsoft.com/office/drawing/2014/main" id="{C0962DD5-3068-6203-7654-7C68766EA0FD}"/>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3593896" y="1015239"/>
                <a:ext cx="2958807" cy="2958807"/>
              </a:xfrm>
              <a:prstGeom prst="rect">
                <a:avLst/>
              </a:prstGeom>
            </p:spPr>
          </p:pic>
        </p:grpSp>
        <p:sp>
          <p:nvSpPr>
            <p:cNvPr id="52" name="四角形: 角を丸くする 51">
              <a:extLst>
                <a:ext uri="{FF2B5EF4-FFF2-40B4-BE49-F238E27FC236}">
                  <a16:creationId xmlns:a16="http://schemas.microsoft.com/office/drawing/2014/main" id="{21D63DDE-CCE2-CDF6-6EB1-2E1A999D38ED}"/>
                </a:ext>
              </a:extLst>
            </p:cNvPr>
            <p:cNvSpPr/>
            <p:nvPr/>
          </p:nvSpPr>
          <p:spPr>
            <a:xfrm>
              <a:off x="8972093" y="918336"/>
              <a:ext cx="2349499" cy="348787"/>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Integrated</a:t>
              </a:r>
              <a:endParaRPr lang="ja-JP" altLang="en-US" sz="1600" b="1" dirty="0">
                <a:solidFill>
                  <a:srgbClr val="1F1F1F"/>
                </a:solidFill>
                <a:latin typeface="Calibri" panose="020F0502020204030204" pitchFamily="34" charset="0"/>
                <a:cs typeface="Calibri" panose="020F0502020204030204" pitchFamily="34" charset="0"/>
              </a:endParaRPr>
            </a:p>
          </p:txBody>
        </p:sp>
      </p:grpSp>
      <p:sp>
        <p:nvSpPr>
          <p:cNvPr id="55" name="テキスト ボックス 54">
            <a:extLst>
              <a:ext uri="{FF2B5EF4-FFF2-40B4-BE49-F238E27FC236}">
                <a16:creationId xmlns:a16="http://schemas.microsoft.com/office/drawing/2014/main" id="{FD27FD46-BF72-E4BF-6298-A3603A915B38}"/>
              </a:ext>
            </a:extLst>
          </p:cNvPr>
          <p:cNvSpPr txBox="1"/>
          <p:nvPr/>
        </p:nvSpPr>
        <p:spPr>
          <a:xfrm>
            <a:off x="2521470" y="3936716"/>
            <a:ext cx="840295" cy="307777"/>
          </a:xfrm>
          <a:prstGeom prst="rect">
            <a:avLst/>
          </a:prstGeom>
          <a:noFill/>
        </p:spPr>
        <p:txBody>
          <a:bodyPr wrap="none" rtlCol="0">
            <a:spAutoFit/>
          </a:bodyPr>
          <a:lstStyle/>
          <a:p>
            <a:r>
              <a:rPr kumimoji="1" lang="en-US" altLang="ja-JP" sz="1400" dirty="0"/>
              <a:t>(</a:t>
            </a:r>
            <a:r>
              <a:rPr kumimoji="1" lang="en-US" altLang="ja-JP" sz="1400" dirty="0" err="1"/>
              <a:t>nobox</a:t>
            </a:r>
            <a:r>
              <a:rPr kumimoji="1" lang="en-US" altLang="ja-JP" sz="1400" dirty="0"/>
              <a:t>) </a:t>
            </a:r>
            <a:endParaRPr kumimoji="1" lang="ja-JP" altLang="en-US" sz="1400" dirty="0"/>
          </a:p>
        </p:txBody>
      </p:sp>
      <p:sp>
        <p:nvSpPr>
          <p:cNvPr id="56" name="テキスト ボックス 55">
            <a:extLst>
              <a:ext uri="{FF2B5EF4-FFF2-40B4-BE49-F238E27FC236}">
                <a16:creationId xmlns:a16="http://schemas.microsoft.com/office/drawing/2014/main" id="{3EF1AD5E-085C-A166-06B2-586428680C9A}"/>
              </a:ext>
            </a:extLst>
          </p:cNvPr>
          <p:cNvSpPr txBox="1"/>
          <p:nvPr/>
        </p:nvSpPr>
        <p:spPr>
          <a:xfrm>
            <a:off x="5712407" y="3936715"/>
            <a:ext cx="1247457" cy="307777"/>
          </a:xfrm>
          <a:prstGeom prst="rect">
            <a:avLst/>
          </a:prstGeom>
          <a:noFill/>
        </p:spPr>
        <p:txBody>
          <a:bodyPr wrap="none" rtlCol="0">
            <a:spAutoFit/>
          </a:bodyPr>
          <a:lstStyle/>
          <a:p>
            <a:r>
              <a:rPr kumimoji="1" lang="en-US" altLang="ja-JP" sz="1400" dirty="0"/>
              <a:t>(h1f8; h1foo) </a:t>
            </a:r>
            <a:endParaRPr kumimoji="1" lang="ja-JP" altLang="en-US" sz="1400" dirty="0"/>
          </a:p>
        </p:txBody>
      </p:sp>
      <p:sp>
        <p:nvSpPr>
          <p:cNvPr id="57" name="テキスト ボックス 56">
            <a:extLst>
              <a:ext uri="{FF2B5EF4-FFF2-40B4-BE49-F238E27FC236}">
                <a16:creationId xmlns:a16="http://schemas.microsoft.com/office/drawing/2014/main" id="{1985D72E-912E-F9F0-8D4C-593D321EB376}"/>
              </a:ext>
            </a:extLst>
          </p:cNvPr>
          <p:cNvSpPr txBox="1"/>
          <p:nvPr/>
        </p:nvSpPr>
        <p:spPr>
          <a:xfrm>
            <a:off x="9551828" y="3023200"/>
            <a:ext cx="2735421" cy="1477328"/>
          </a:xfrm>
          <a:prstGeom prst="rect">
            <a:avLst/>
          </a:prstGeom>
          <a:noFill/>
        </p:spPr>
        <p:txBody>
          <a:bodyPr wrap="square">
            <a:spAutoFit/>
          </a:bodyPr>
          <a:lstStyle/>
          <a:p>
            <a:pPr marL="342900" indent="-342900">
              <a:buFont typeface="Wingdings" panose="05000000000000000000" pitchFamily="2" charset="2"/>
              <a:buChar char="Ø"/>
            </a:pPr>
            <a:r>
              <a:rPr lang="en-US" altLang="zh-CN" dirty="0">
                <a:effectLst/>
                <a:latin typeface="Calibri" panose="020F0502020204030204" pitchFamily="34" charset="0"/>
                <a:ea typeface="Calibri" panose="020F0502020204030204" pitchFamily="34" charset="0"/>
                <a:cs typeface="Calibri" panose="020F0502020204030204" pitchFamily="34" charset="0"/>
              </a:rPr>
              <a:t>Ova specific marker, which used as testis-ova marker,  expressed in  part of SPG type A cluster</a:t>
            </a:r>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7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5D84AD-9040-FACB-95FD-D65F0C930747}"/>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Testis-ova constantly differentiating from type A spermatogonia </a:t>
            </a:r>
          </a:p>
        </p:txBody>
      </p:sp>
      <p:sp>
        <p:nvSpPr>
          <p:cNvPr id="5" name="テキスト ボックス 4">
            <a:extLst>
              <a:ext uri="{FF2B5EF4-FFF2-40B4-BE49-F238E27FC236}">
                <a16:creationId xmlns:a16="http://schemas.microsoft.com/office/drawing/2014/main" id="{3D6074CF-A9A7-CC5C-5DDE-B5398FD0A17E}"/>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grpSp>
        <p:nvGrpSpPr>
          <p:cNvPr id="19" name="グループ化 18">
            <a:extLst>
              <a:ext uri="{FF2B5EF4-FFF2-40B4-BE49-F238E27FC236}">
                <a16:creationId xmlns:a16="http://schemas.microsoft.com/office/drawing/2014/main" id="{C57C9224-5718-F557-D895-924199ABCFF4}"/>
              </a:ext>
            </a:extLst>
          </p:cNvPr>
          <p:cNvGrpSpPr/>
          <p:nvPr/>
        </p:nvGrpSpPr>
        <p:grpSpPr>
          <a:xfrm>
            <a:off x="433888" y="1368251"/>
            <a:ext cx="11468100" cy="3551412"/>
            <a:chOff x="-209550" y="1528763"/>
            <a:chExt cx="11811000" cy="3657600"/>
          </a:xfrm>
        </p:grpSpPr>
        <p:pic>
          <p:nvPicPr>
            <p:cNvPr id="17" name="図 16" descr="グラフ, 折れ線グラフ, 散布図&#10;&#10;自動的に生成された説明">
              <a:extLst>
                <a:ext uri="{FF2B5EF4-FFF2-40B4-BE49-F238E27FC236}">
                  <a16:creationId xmlns:a16="http://schemas.microsoft.com/office/drawing/2014/main" id="{0F08CE3B-2E7E-B06B-5EAC-3AB438FA21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000" r="3125"/>
            <a:stretch/>
          </p:blipFill>
          <p:spPr>
            <a:xfrm>
              <a:off x="-209550" y="1528763"/>
              <a:ext cx="5715000" cy="3657600"/>
            </a:xfrm>
            <a:prstGeom prst="rect">
              <a:avLst/>
            </a:prstGeom>
          </p:spPr>
        </p:pic>
        <p:pic>
          <p:nvPicPr>
            <p:cNvPr id="18" name="図 17" descr="グラフ, 折れ線グラフ, 散布図&#10;&#10;自動的に生成された説明">
              <a:extLst>
                <a:ext uri="{FF2B5EF4-FFF2-40B4-BE49-F238E27FC236}">
                  <a16:creationId xmlns:a16="http://schemas.microsoft.com/office/drawing/2014/main" id="{4A5AB2C0-A98E-8CF9-F9CE-C0E7E756A1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0000"/>
            <a:stretch/>
          </p:blipFill>
          <p:spPr>
            <a:xfrm>
              <a:off x="5505450" y="1528763"/>
              <a:ext cx="6096000" cy="3657600"/>
            </a:xfrm>
            <a:prstGeom prst="rect">
              <a:avLst/>
            </a:prstGeom>
          </p:spPr>
        </p:pic>
      </p:grpSp>
      <p:sp>
        <p:nvSpPr>
          <p:cNvPr id="20" name="四角形: 角を丸くする 19">
            <a:extLst>
              <a:ext uri="{FF2B5EF4-FFF2-40B4-BE49-F238E27FC236}">
                <a16:creationId xmlns:a16="http://schemas.microsoft.com/office/drawing/2014/main" id="{E5EC05F4-36D9-D796-512A-04D5CADA2D99}"/>
              </a:ext>
            </a:extLst>
          </p:cNvPr>
          <p:cNvSpPr/>
          <p:nvPr/>
        </p:nvSpPr>
        <p:spPr>
          <a:xfrm>
            <a:off x="1209302" y="1275151"/>
            <a:ext cx="1854745" cy="402586"/>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 ,</a:t>
            </a:r>
            <a:r>
              <a:rPr lang="zh-CN" altLang="en-US" sz="16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1" name="四角形: 角を丸くする 20">
            <a:extLst>
              <a:ext uri="{FF2B5EF4-FFF2-40B4-BE49-F238E27FC236}">
                <a16:creationId xmlns:a16="http://schemas.microsoft.com/office/drawing/2014/main" id="{7F939C84-7DF8-0010-80C1-91C335742EE0}"/>
              </a:ext>
            </a:extLst>
          </p:cNvPr>
          <p:cNvSpPr/>
          <p:nvPr/>
        </p:nvSpPr>
        <p:spPr>
          <a:xfrm>
            <a:off x="9343550" y="1275151"/>
            <a:ext cx="2321658" cy="402586"/>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i="1" dirty="0">
                <a:solidFill>
                  <a:srgbClr val="1F1F1F"/>
                </a:solidFill>
                <a:latin typeface="Calibri" panose="020F0502020204030204" pitchFamily="34" charset="0"/>
                <a:ea typeface="Calibri" panose="020F0502020204030204" pitchFamily="34" charset="0"/>
                <a:cs typeface="Calibri" panose="020F0502020204030204" pitchFamily="34" charset="0"/>
              </a:rPr>
              <a:t>p53</a:t>
            </a: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a:t>
            </a:r>
            <a:r>
              <a:rPr lang="zh-CN" altLang="en-US" sz="16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irradiated</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2" name="四角形: 角を丸くする 21">
            <a:extLst>
              <a:ext uri="{FF2B5EF4-FFF2-40B4-BE49-F238E27FC236}">
                <a16:creationId xmlns:a16="http://schemas.microsoft.com/office/drawing/2014/main" id="{5D6F9DB5-AD54-5EFA-9F6C-79BD59C24B1D}"/>
              </a:ext>
            </a:extLst>
          </p:cNvPr>
          <p:cNvSpPr/>
          <p:nvPr/>
        </p:nvSpPr>
        <p:spPr>
          <a:xfrm>
            <a:off x="6625319" y="1275151"/>
            <a:ext cx="2036600" cy="402586"/>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p53-/-, </a:t>
            </a:r>
            <a:r>
              <a:rPr lang="zh-CN" altLang="en-US" sz="16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control</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3" name="四角形: 角を丸くする 22">
            <a:extLst>
              <a:ext uri="{FF2B5EF4-FFF2-40B4-BE49-F238E27FC236}">
                <a16:creationId xmlns:a16="http://schemas.microsoft.com/office/drawing/2014/main" id="{828181E6-2474-381E-D5DC-10D43C1E4F63}"/>
              </a:ext>
            </a:extLst>
          </p:cNvPr>
          <p:cNvSpPr/>
          <p:nvPr/>
        </p:nvSpPr>
        <p:spPr>
          <a:xfrm>
            <a:off x="3745678" y="1275151"/>
            <a:ext cx="2413644" cy="402586"/>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r>
              <a:rPr lang="zh-CN" altLang="en-US" sz="1600" b="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irradiated</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4" name="四角形: 角を丸くする 23">
            <a:extLst>
              <a:ext uri="{FF2B5EF4-FFF2-40B4-BE49-F238E27FC236}">
                <a16:creationId xmlns:a16="http://schemas.microsoft.com/office/drawing/2014/main" id="{A852079A-BEA1-1651-1C8F-DA720641E553}"/>
              </a:ext>
            </a:extLst>
          </p:cNvPr>
          <p:cNvSpPr/>
          <p:nvPr/>
        </p:nvSpPr>
        <p:spPr>
          <a:xfrm>
            <a:off x="9343550" y="677629"/>
            <a:ext cx="2349499" cy="348787"/>
          </a:xfrm>
          <a:prstGeom prst="roundRect">
            <a:avLst>
              <a:gd name="adj" fmla="val 3086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Integrated, SPG A subset</a:t>
            </a:r>
            <a:endParaRPr lang="ja-JP" altLang="en-US" sz="1600" b="1" dirty="0">
              <a:solidFill>
                <a:srgbClr val="1F1F1F"/>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D37ED9CE-46CA-273D-3B01-938E26665DBA}"/>
              </a:ext>
            </a:extLst>
          </p:cNvPr>
          <p:cNvSpPr txBox="1"/>
          <p:nvPr/>
        </p:nvSpPr>
        <p:spPr>
          <a:xfrm>
            <a:off x="774833" y="5489749"/>
            <a:ext cx="10642334" cy="369332"/>
          </a:xfrm>
          <a:prstGeom prst="rect">
            <a:avLst/>
          </a:prstGeom>
          <a:noFill/>
        </p:spPr>
        <p:txBody>
          <a:bodyPr wrap="square">
            <a:spAutoFit/>
          </a:bodyPr>
          <a:lstStyle/>
          <a:p>
            <a:pPr marL="342900" indent="-342900">
              <a:buFont typeface="Wingdings" panose="05000000000000000000" pitchFamily="2" charset="2"/>
              <a:buChar char="Ø"/>
            </a:pPr>
            <a:r>
              <a:rPr lang="en-US" altLang="zh-CN" dirty="0">
                <a:effectLst/>
                <a:latin typeface="Calibri" panose="020F0502020204030204" pitchFamily="34" charset="0"/>
                <a:ea typeface="Calibri" panose="020F0502020204030204" pitchFamily="34" charset="0"/>
                <a:cs typeface="Calibri" panose="020F0502020204030204" pitchFamily="34" charset="0"/>
              </a:rPr>
              <a:t>All 4 datasets express testis-ova marker in </a:t>
            </a:r>
            <a:r>
              <a:rPr lang="en-US" altLang="zh-CN" dirty="0">
                <a:latin typeface="Calibri" panose="020F0502020204030204" pitchFamily="34" charset="0"/>
                <a:ea typeface="Calibri" panose="020F0502020204030204" pitchFamily="34" charset="0"/>
                <a:cs typeface="Calibri" panose="020F0502020204030204" pitchFamily="34" charset="0"/>
              </a:rPr>
              <a:t>the end part of </a:t>
            </a:r>
            <a:r>
              <a:rPr lang="en-US" altLang="zh-CN" dirty="0">
                <a:effectLst/>
                <a:latin typeface="Calibri" panose="020F0502020204030204" pitchFamily="34" charset="0"/>
                <a:ea typeface="Calibri" panose="020F0502020204030204" pitchFamily="34" charset="0"/>
                <a:cs typeface="Calibri" panose="020F0502020204030204" pitchFamily="34" charset="0"/>
              </a:rPr>
              <a:t>SPG A cluster, regardless p53 gene nor irradiation. </a:t>
            </a:r>
            <a:endParaRPr lang="ja-JP" altLang="en-US" dirty="0">
              <a:latin typeface="Calibri" panose="020F0502020204030204" pitchFamily="34" charset="0"/>
              <a:cs typeface="Calibri" panose="020F0502020204030204" pitchFamily="34" charset="0"/>
            </a:endParaRPr>
          </a:p>
        </p:txBody>
      </p:sp>
      <p:sp>
        <p:nvSpPr>
          <p:cNvPr id="26" name="テキスト ボックス 25">
            <a:extLst>
              <a:ext uri="{FF2B5EF4-FFF2-40B4-BE49-F238E27FC236}">
                <a16:creationId xmlns:a16="http://schemas.microsoft.com/office/drawing/2014/main" id="{5C91B0B3-638A-4A1E-7F67-DCDFD743B632}"/>
              </a:ext>
            </a:extLst>
          </p:cNvPr>
          <p:cNvSpPr txBox="1"/>
          <p:nvPr/>
        </p:nvSpPr>
        <p:spPr>
          <a:xfrm>
            <a:off x="2288700" y="4858874"/>
            <a:ext cx="7734810" cy="307777"/>
          </a:xfrm>
          <a:prstGeom prst="rect">
            <a:avLst/>
          </a:prstGeom>
          <a:noFill/>
        </p:spPr>
        <p:txBody>
          <a:bodyPr wrap="none" rtlCol="0">
            <a:spAutoFit/>
          </a:bodyPr>
          <a:lstStyle/>
          <a:p>
            <a:r>
              <a:rPr kumimoji="1" lang="en-US" altLang="ja-JP" sz="1400" dirty="0"/>
              <a:t>Only expression of h1f8 was showed; other testis-ova marker exhibit similar expression pattern. </a:t>
            </a:r>
            <a:endParaRPr kumimoji="1" lang="ja-JP" altLang="en-US" sz="1400" dirty="0"/>
          </a:p>
        </p:txBody>
      </p:sp>
    </p:spTree>
    <p:extLst>
      <p:ext uri="{BB962C8B-B14F-4D97-AF65-F5344CB8AC3E}">
        <p14:creationId xmlns:p14="http://schemas.microsoft.com/office/powerpoint/2010/main" val="25589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B595C3-9309-89F0-9867-1381C4F384F1}"/>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Summary</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D5FE0760-0760-6057-7A4B-7243E42A65DA}"/>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Part One. Single Cell RNA-seq of Medaka Testis</a:t>
            </a:r>
          </a:p>
        </p:txBody>
      </p:sp>
      <p:sp>
        <p:nvSpPr>
          <p:cNvPr id="11" name="テキスト ボックス 10">
            <a:extLst>
              <a:ext uri="{FF2B5EF4-FFF2-40B4-BE49-F238E27FC236}">
                <a16:creationId xmlns:a16="http://schemas.microsoft.com/office/drawing/2014/main" id="{7F5A5AB2-0734-2653-C7E1-DB227BD0D84A}"/>
              </a:ext>
            </a:extLst>
          </p:cNvPr>
          <p:cNvSpPr txBox="1"/>
          <p:nvPr/>
        </p:nvSpPr>
        <p:spPr>
          <a:xfrm>
            <a:off x="1077686" y="1467350"/>
            <a:ext cx="10112828" cy="5262979"/>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342900" indent="-342900">
              <a:buFont typeface="Arial" panose="020B0604020202020204" pitchFamily="34" charset="0"/>
              <a:buChar char="•"/>
            </a:pPr>
            <a:r>
              <a:rPr lang="en-US" altLang="zh-CN" sz="2400" dirty="0"/>
              <a:t>Continuous process of spermatogenesis in medaka testis is confirmed by single cell RNA sequence;</a:t>
            </a:r>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Spermatogonia stop proliferation and rush into meiosis and spermiogenesis after gamma-ray irradiation ;</a:t>
            </a:r>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kumimoji="1" lang="en-US" altLang="zh-CN" sz="2400" dirty="0">
                <a:latin typeface="Calibri" panose="020F0502020204030204" pitchFamily="34" charset="0"/>
                <a:ea typeface="Calibri" panose="020F0502020204030204" pitchFamily="34" charset="0"/>
                <a:cs typeface="Calibri" panose="020F0502020204030204" pitchFamily="34" charset="0"/>
              </a:rPr>
              <a:t>Spermatogenesis is not significantly </a:t>
            </a:r>
            <a:r>
              <a:rPr kumimoji="1" lang="en-US" altLang="ja-JP" sz="2400" dirty="0">
                <a:latin typeface="Calibri" panose="020F0502020204030204" pitchFamily="34" charset="0"/>
                <a:ea typeface="Calibri" panose="020F0502020204030204" pitchFamily="34" charset="0"/>
                <a:cs typeface="Calibri" panose="020F0502020204030204" pitchFamily="34" charset="0"/>
              </a:rPr>
              <a:t>affected</a:t>
            </a:r>
            <a:r>
              <a:rPr kumimoji="1" lang="en-US" altLang="zh-CN" sz="2400" dirty="0">
                <a:latin typeface="Calibri" panose="020F0502020204030204" pitchFamily="34" charset="0"/>
                <a:ea typeface="Calibri" panose="020F0502020204030204" pitchFamily="34" charset="0"/>
                <a:cs typeface="Calibri" panose="020F0502020204030204" pitchFamily="34" charset="0"/>
              </a:rPr>
              <a:t> by p53 deficiency;</a:t>
            </a:r>
          </a:p>
          <a:p>
            <a:pPr marL="342900" indent="-342900">
              <a:buFont typeface="Arial" panose="020B0604020202020204" pitchFamily="34" charset="0"/>
              <a:buChar char="•"/>
            </a:pPr>
            <a:endParaRPr kumimoji="1" lang="en-US" altLang="zh-CN"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dirty="0"/>
              <a:t>Gamma-ray accelerated meiosis with a p53 gene dependency;</a:t>
            </a:r>
          </a:p>
          <a:p>
            <a:pPr marL="342900" indent="-342900">
              <a:buFont typeface="Arial" panose="020B0604020202020204" pitchFamily="34" charset="0"/>
              <a:buChar char="•"/>
            </a:pPr>
            <a:endParaRPr lang="en-US" altLang="zh-CN" sz="2400" dirty="0"/>
          </a:p>
          <a:p>
            <a:pPr marL="342900" indent="-342900">
              <a:buFont typeface="Arial" panose="020B0604020202020204" pitchFamily="34" charset="0"/>
              <a:buChar char="•"/>
            </a:pPr>
            <a:r>
              <a:rPr lang="en-US" altLang="zh-CN" sz="2400" dirty="0"/>
              <a:t>Testis-ova constantly differentiating from type A spermatogonia</a:t>
            </a:r>
          </a:p>
          <a:p>
            <a:endParaRPr lang="en-US" altLang="zh-CN" sz="2400" dirty="0"/>
          </a:p>
          <a:p>
            <a:endParaRPr lang="ja-JP" altLang="en-US" sz="2400" dirty="0"/>
          </a:p>
          <a:p>
            <a:endParaRPr lang="ja-JP" altLang="en-US" sz="2400" dirty="0"/>
          </a:p>
        </p:txBody>
      </p:sp>
    </p:spTree>
    <p:extLst>
      <p:ext uri="{BB962C8B-B14F-4D97-AF65-F5344CB8AC3E}">
        <p14:creationId xmlns:p14="http://schemas.microsoft.com/office/powerpoint/2010/main" val="188933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32541-3DD3-41E5-8A32-66B3A7E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C2B616-8D14-45CB-A478-6E86E9409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8" name="Rectangle 17">
            <a:extLst>
              <a:ext uri="{FF2B5EF4-FFF2-40B4-BE49-F238E27FC236}">
                <a16:creationId xmlns:a16="http://schemas.microsoft.com/office/drawing/2014/main" id="{C12DFC63-1682-487D-9C51-E2AE6A82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0" name="Rectangle 19">
            <a:extLst>
              <a:ext uri="{FF2B5EF4-FFF2-40B4-BE49-F238E27FC236}">
                <a16:creationId xmlns:a16="http://schemas.microsoft.com/office/drawing/2014/main" id="{995E8F75-14DA-4B0D-9A9D-517CDEDB1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2" name="Rectangle 21">
            <a:extLst>
              <a:ext uri="{FF2B5EF4-FFF2-40B4-BE49-F238E27FC236}">
                <a16:creationId xmlns:a16="http://schemas.microsoft.com/office/drawing/2014/main" id="{06622CA6-F7C7-442F-B116-0CE98BFB4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328" y="610997"/>
            <a:ext cx="3705526" cy="5189048"/>
          </a:xfrm>
          <a:prstGeom prst="rect">
            <a:avLst/>
          </a:prstGeom>
          <a:solidFill>
            <a:srgbClr val="FF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3F9C0A-ED6A-47AD-8E68-07AD0DD44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0" y="610998"/>
            <a:ext cx="7498925" cy="5178980"/>
          </a:xfrm>
          <a:prstGeom prst="rect">
            <a:avLst/>
          </a:prstGeom>
          <a:solidFill>
            <a:srgbClr val="FF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286F83E-A144-4A18-92C2-0BBCAE06B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 name="正方形/長方形 1">
            <a:extLst>
              <a:ext uri="{FF2B5EF4-FFF2-40B4-BE49-F238E27FC236}">
                <a16:creationId xmlns:a16="http://schemas.microsoft.com/office/drawing/2014/main" id="{B799A227-F412-5211-42EA-C15215466AFE}"/>
              </a:ext>
            </a:extLst>
          </p:cNvPr>
          <p:cNvSpPr/>
          <p:nvPr/>
        </p:nvSpPr>
        <p:spPr>
          <a:xfrm>
            <a:off x="4868889" y="2238696"/>
            <a:ext cx="6452465" cy="2068545"/>
          </a:xfrm>
          <a:prstGeom prst="rect">
            <a:avLst/>
          </a:prstGeom>
          <a:solidFill>
            <a:schemeClr val="accent2">
              <a:lumMod val="75000"/>
              <a:alpha val="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 name="テキスト プレースホルダー 2">
            <a:extLst>
              <a:ext uri="{FF2B5EF4-FFF2-40B4-BE49-F238E27FC236}">
                <a16:creationId xmlns:a16="http://schemas.microsoft.com/office/drawing/2014/main" id="{CD38C047-A509-8601-6A30-497E4D0A9482}"/>
              </a:ext>
            </a:extLst>
          </p:cNvPr>
          <p:cNvSpPr txBox="1">
            <a:spLocks/>
          </p:cNvSpPr>
          <p:nvPr/>
        </p:nvSpPr>
        <p:spPr>
          <a:xfrm>
            <a:off x="4944271" y="2594962"/>
            <a:ext cx="6301701" cy="135601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defTabSz="347472">
              <a:spcAft>
                <a:spcPts val="456"/>
              </a:spcAft>
              <a:buNone/>
            </a:pPr>
            <a:r>
              <a:rPr kumimoji="1" lang="en-US" altLang="ja-JP" sz="2128" b="1" kern="1200" dirty="0">
                <a:solidFill>
                  <a:schemeClr val="tx1">
                    <a:lumMod val="95000"/>
                    <a:lumOff val="5000"/>
                  </a:schemeClr>
                </a:solidFill>
                <a:latin typeface="Calibri" panose="020F0502020204030204" pitchFamily="34" charset="0"/>
                <a:ea typeface="+mn-ea"/>
                <a:cs typeface="Calibri" panose="020F0502020204030204" pitchFamily="34" charset="0"/>
              </a:rPr>
              <a:t>Part Two. </a:t>
            </a:r>
          </a:p>
          <a:p>
            <a:pPr marL="0" indent="0" defTabSz="347472">
              <a:spcAft>
                <a:spcPts val="456"/>
              </a:spcAft>
              <a:buNone/>
            </a:pPr>
            <a:r>
              <a:rPr kumimoji="1" lang="en-US" altLang="ja-JP" sz="2736" kern="1200" dirty="0">
                <a:solidFill>
                  <a:schemeClr val="tx1">
                    <a:lumMod val="95000"/>
                    <a:lumOff val="5000"/>
                  </a:schemeClr>
                </a:solidFill>
                <a:latin typeface="Calibri" panose="020F0502020204030204" pitchFamily="34" charset="0"/>
                <a:ea typeface="+mn-ea"/>
                <a:cs typeface="Calibri" panose="020F0502020204030204" pitchFamily="34" charset="0"/>
              </a:rPr>
              <a:t>RNA-seq of medaka after low dose/dose rate irradiation</a:t>
            </a:r>
            <a:endParaRPr lang="en-US" altLang="ja-JP" sz="3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10C9AAE3-C914-0724-BB97-DF9D7AF074B2}"/>
              </a:ext>
            </a:extLst>
          </p:cNvPr>
          <p:cNvSpPr/>
          <p:nvPr/>
        </p:nvSpPr>
        <p:spPr>
          <a:xfrm>
            <a:off x="842927" y="2691717"/>
            <a:ext cx="2906125" cy="931652"/>
          </a:xfrm>
          <a:prstGeom prst="rect">
            <a:avLst/>
          </a:prstGeom>
          <a:solidFill>
            <a:schemeClr val="accent2">
              <a:lumMod val="75000"/>
              <a:alpha val="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9" name="テキスト プレースホルダー 2">
            <a:extLst>
              <a:ext uri="{FF2B5EF4-FFF2-40B4-BE49-F238E27FC236}">
                <a16:creationId xmlns:a16="http://schemas.microsoft.com/office/drawing/2014/main" id="{F2C7CBEA-CAE5-3FB2-027C-80CF867E28E2}"/>
              </a:ext>
            </a:extLst>
          </p:cNvPr>
          <p:cNvSpPr txBox="1">
            <a:spLocks/>
          </p:cNvSpPr>
          <p:nvPr/>
        </p:nvSpPr>
        <p:spPr>
          <a:xfrm>
            <a:off x="876878" y="2925961"/>
            <a:ext cx="2838223" cy="463164"/>
          </a:xfrm>
          <a:prstGeom prst="rect">
            <a:avLst/>
          </a:prstGeom>
        </p:spPr>
        <p:txBody>
          <a:bodyPr vert="horz" lIns="91440" tIns="45720" rIns="91440" bIns="45720" rtlCol="0" anchor="b">
            <a:noAutofit/>
          </a:bodyPr>
          <a:lstStyle>
            <a:lvl1pPr indent="0">
              <a:spcBef>
                <a:spcPct val="20000"/>
              </a:spcBef>
              <a:spcAft>
                <a:spcPts val="600"/>
              </a:spcAft>
              <a:buClr>
                <a:schemeClr val="accent2"/>
              </a:buClr>
              <a:buSzPct val="92000"/>
              <a:buFont typeface="Wingdings 2" panose="05020102010507070707" pitchFamily="18" charset="2"/>
              <a:buNone/>
              <a:defRPr kumimoji="1" b="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indent="0">
              <a:spcBef>
                <a:spcPct val="20000"/>
              </a:spcBef>
              <a:spcAft>
                <a:spcPts val="600"/>
              </a:spcAft>
              <a:buClr>
                <a:schemeClr val="accent2"/>
              </a:buClr>
              <a:buSzPct val="92000"/>
              <a:buFont typeface="Wingdings 2" panose="05020102010507070707" pitchFamily="18" charset="2"/>
              <a:buNone/>
              <a:defRPr kumimoji="1" sz="2000" b="1">
                <a:solidFill>
                  <a:schemeClr val="tx2"/>
                </a:solidFill>
              </a:defRPr>
            </a:lvl2pPr>
            <a:lvl3pPr indent="0">
              <a:spcBef>
                <a:spcPct val="20000"/>
              </a:spcBef>
              <a:spcAft>
                <a:spcPts val="600"/>
              </a:spcAft>
              <a:buClr>
                <a:schemeClr val="accent2"/>
              </a:buClr>
              <a:buSzPct val="92000"/>
              <a:buFont typeface="Wingdings 2" panose="05020102010507070707" pitchFamily="18" charset="2"/>
              <a:buNone/>
              <a:defRPr kumimoji="1" b="1">
                <a:solidFill>
                  <a:schemeClr val="tx2"/>
                </a:solidFill>
              </a:defRPr>
            </a:lvl3pPr>
            <a:lvl4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4pPr>
            <a:lvl5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5pPr>
            <a:lvl6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6pPr>
            <a:lvl7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7pPr>
            <a:lvl8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8pPr>
            <a:lvl9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9pPr>
          </a:lstStyle>
          <a:p>
            <a:pPr defTabSz="320040">
              <a:spcAft>
                <a:spcPts val="420"/>
              </a:spcAft>
            </a:pPr>
            <a:r>
              <a:rPr kumimoji="1" lang="en-US" altLang="ja-JP" sz="980" b="1" kern="1200" dirty="0">
                <a:solidFill>
                  <a:srgbClr val="0E5C74"/>
                </a:solidFill>
                <a:latin typeface="Calibri" panose="020F0502020204030204" pitchFamily="34" charset="0"/>
                <a:ea typeface="Calibri" panose="020F0502020204030204" pitchFamily="34" charset="0"/>
                <a:cs typeface="Calibri" panose="020F0502020204030204" pitchFamily="34" charset="0"/>
              </a:rPr>
              <a:t>Part One. </a:t>
            </a:r>
          </a:p>
          <a:p>
            <a:pPr defTabSz="320040">
              <a:spcAft>
                <a:spcPts val="420"/>
              </a:spcAft>
            </a:pPr>
            <a:r>
              <a:rPr kumimoji="1" lang="en-US" altLang="ja-JP" sz="1260" b="0" kern="1200" dirty="0">
                <a:solidFill>
                  <a:srgbClr val="0E5C74"/>
                </a:solidFill>
                <a:latin typeface="Calibri" panose="020F0502020204030204" pitchFamily="34" charset="0"/>
                <a:ea typeface="Calibri" panose="020F0502020204030204" pitchFamily="34" charset="0"/>
                <a:cs typeface="Calibri" panose="020F0502020204030204" pitchFamily="34" charset="0"/>
              </a:rPr>
              <a:t>Single Cell RNA-seq of Medaka Testis</a:t>
            </a:r>
            <a:endParaRPr lang="en-US" altLang="ja-JP" b="0" dirty="0">
              <a:solidFill>
                <a:schemeClr val="accent2">
                  <a:lumMod val="60000"/>
                  <a:lumOff val="40000"/>
                </a:schemeClr>
              </a:solidFill>
            </a:endParaRPr>
          </a:p>
        </p:txBody>
      </p:sp>
    </p:spTree>
    <p:extLst>
      <p:ext uri="{BB962C8B-B14F-4D97-AF65-F5344CB8AC3E}">
        <p14:creationId xmlns:p14="http://schemas.microsoft.com/office/powerpoint/2010/main" val="182211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146B0A-81A1-0ED1-6099-DF8EE542AA9D}"/>
              </a:ext>
            </a:extLst>
          </p:cNvPr>
          <p:cNvSpPr txBox="1"/>
          <p:nvPr/>
        </p:nvSpPr>
        <p:spPr>
          <a:xfrm>
            <a:off x="434109" y="549673"/>
            <a:ext cx="6096000" cy="523220"/>
          </a:xfrm>
          <a:prstGeom prst="rect">
            <a:avLst/>
          </a:prstGeom>
          <a:noFill/>
        </p:spPr>
        <p:txBody>
          <a:bodyPr wrap="square">
            <a:spAutoFit/>
          </a:bodyPr>
          <a:lstStyle/>
          <a:p>
            <a:r>
              <a:rPr lang="en-US" altLang="ja-JP"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Applications and Effects of Radiation</a:t>
            </a:r>
            <a:endParaRPr lang="ja-JP" altLang="en-US" sz="3200" dirty="0">
              <a:solidFill>
                <a:schemeClr val="bg2">
                  <a:lumMod val="10000"/>
                </a:schemeClr>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2EF4FF06-A269-9443-6B96-86EE3031F28D}"/>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Introduction</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70E91351-9F6A-D9DE-B2CD-565DECFD3458}"/>
              </a:ext>
            </a:extLst>
          </p:cNvPr>
          <p:cNvSpPr txBox="1">
            <a:spLocks/>
          </p:cNvSpPr>
          <p:nvPr/>
        </p:nvSpPr>
        <p:spPr>
          <a:xfrm>
            <a:off x="581192" y="1717964"/>
            <a:ext cx="11029615" cy="4140835"/>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Applications of Radiation:</a:t>
            </a: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Warries</a:t>
            </a:r>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Occupational Exposure</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Radiation Pollution</a:t>
            </a:r>
          </a:p>
        </p:txBody>
      </p:sp>
      <p:grpSp>
        <p:nvGrpSpPr>
          <p:cNvPr id="18" name="グループ化 17">
            <a:extLst>
              <a:ext uri="{FF2B5EF4-FFF2-40B4-BE49-F238E27FC236}">
                <a16:creationId xmlns:a16="http://schemas.microsoft.com/office/drawing/2014/main" id="{4CE58945-0E3C-A3B4-1CC6-5F0254589751}"/>
              </a:ext>
            </a:extLst>
          </p:cNvPr>
          <p:cNvGrpSpPr/>
          <p:nvPr/>
        </p:nvGrpSpPr>
        <p:grpSpPr>
          <a:xfrm>
            <a:off x="481961" y="2289623"/>
            <a:ext cx="5366525" cy="1542024"/>
            <a:chOff x="4059056" y="2189018"/>
            <a:chExt cx="5366525" cy="1542024"/>
          </a:xfrm>
        </p:grpSpPr>
        <p:grpSp>
          <p:nvGrpSpPr>
            <p:cNvPr id="16" name="グループ化 15">
              <a:extLst>
                <a:ext uri="{FF2B5EF4-FFF2-40B4-BE49-F238E27FC236}">
                  <a16:creationId xmlns:a16="http://schemas.microsoft.com/office/drawing/2014/main" id="{D57C0953-659F-C6C2-3EF2-F639DB014480}"/>
                </a:ext>
              </a:extLst>
            </p:cNvPr>
            <p:cNvGrpSpPr/>
            <p:nvPr/>
          </p:nvGrpSpPr>
          <p:grpSpPr>
            <a:xfrm>
              <a:off x="5809126" y="2304186"/>
              <a:ext cx="1727200" cy="1426856"/>
              <a:chOff x="5809126" y="2304186"/>
              <a:chExt cx="1727200" cy="1426856"/>
            </a:xfrm>
          </p:grpSpPr>
          <p:pic>
            <p:nvPicPr>
              <p:cNvPr id="1028" name="Picture 4" descr="X-ray electronic equipment line icon Royalty Free Vector">
                <a:extLst>
                  <a:ext uri="{FF2B5EF4-FFF2-40B4-BE49-F238E27FC236}">
                    <a16:creationId xmlns:a16="http://schemas.microsoft.com/office/drawing/2014/main" id="{F7792A4A-4BE4-012D-5C37-3702AC997D9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91177" y="2304186"/>
                <a:ext cx="1084191" cy="102577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1072396A-83F6-C491-9F50-62511F4C9175}"/>
                  </a:ext>
                </a:extLst>
              </p:cNvPr>
              <p:cNvSpPr txBox="1"/>
              <p:nvPr/>
            </p:nvSpPr>
            <p:spPr>
              <a:xfrm>
                <a:off x="5809126" y="3392488"/>
                <a:ext cx="1727200" cy="338554"/>
              </a:xfrm>
              <a:prstGeom prst="rect">
                <a:avLst/>
              </a:prstGeom>
              <a:noFill/>
            </p:spPr>
            <p:txBody>
              <a:bodyPr wrap="square">
                <a:spAutoFit/>
              </a:bodyPr>
              <a:lstStyle/>
              <a:p>
                <a:r>
                  <a:rPr lang="en-US" altLang="ja-JP"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Medical testing</a:t>
                </a:r>
                <a:endParaRPr lang="ja-JP" altLang="en-US" sz="1600" dirty="0">
                  <a:solidFill>
                    <a:schemeClr val="bg2">
                      <a:lumMod val="10000"/>
                    </a:schemeClr>
                  </a:solidFill>
                  <a:latin typeface="Calibri" panose="020F0502020204030204" pitchFamily="34" charset="0"/>
                  <a:cs typeface="Calibri" panose="020F0502020204030204" pitchFamily="34" charset="0"/>
                </a:endParaRPr>
              </a:p>
            </p:txBody>
          </p:sp>
        </p:grpSp>
        <p:grpSp>
          <p:nvGrpSpPr>
            <p:cNvPr id="17" name="グループ化 16">
              <a:extLst>
                <a:ext uri="{FF2B5EF4-FFF2-40B4-BE49-F238E27FC236}">
                  <a16:creationId xmlns:a16="http://schemas.microsoft.com/office/drawing/2014/main" id="{4B82152E-9187-E274-6AE0-FE76E8A67B8E}"/>
                </a:ext>
              </a:extLst>
            </p:cNvPr>
            <p:cNvGrpSpPr/>
            <p:nvPr/>
          </p:nvGrpSpPr>
          <p:grpSpPr>
            <a:xfrm>
              <a:off x="7513456" y="2189018"/>
              <a:ext cx="1912125" cy="1539373"/>
              <a:chOff x="7167122" y="2138224"/>
              <a:chExt cx="1912125" cy="1539373"/>
            </a:xfrm>
          </p:grpSpPr>
          <p:pic>
            <p:nvPicPr>
              <p:cNvPr id="1030" name="Picture 6" descr="Nuclear power plant silhouette icon in flat style Stock Vector Image &amp; Art  - Alamy">
                <a:extLst>
                  <a:ext uri="{FF2B5EF4-FFF2-40B4-BE49-F238E27FC236}">
                    <a16:creationId xmlns:a16="http://schemas.microsoft.com/office/drawing/2014/main" id="{BCAEFC1A-DB22-3F53-22E5-C790A2BA207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8718" t="14119" r="21290" b="29769"/>
              <a:stretch/>
            </p:blipFill>
            <p:spPr bwMode="auto">
              <a:xfrm>
                <a:off x="7543566" y="2138224"/>
                <a:ext cx="1159235" cy="115923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252A47D0-BE3F-F92A-FF24-3F2EDBE3EBDE}"/>
                  </a:ext>
                </a:extLst>
              </p:cNvPr>
              <p:cNvSpPr txBox="1"/>
              <p:nvPr/>
            </p:nvSpPr>
            <p:spPr>
              <a:xfrm>
                <a:off x="7167122" y="3339043"/>
                <a:ext cx="1912125" cy="338554"/>
              </a:xfrm>
              <a:prstGeom prst="rect">
                <a:avLst/>
              </a:prstGeom>
              <a:noFill/>
            </p:spPr>
            <p:txBody>
              <a:bodyPr wrap="square">
                <a:spAutoFit/>
              </a:bodyPr>
              <a:lstStyle/>
              <a:p>
                <a:r>
                  <a:rPr lang="en-US" altLang="ja-JP" sz="1600" dirty="0">
                    <a:solidFill>
                      <a:schemeClr val="bg2">
                        <a:lumMod val="10000"/>
                      </a:schemeClr>
                    </a:solidFill>
                    <a:latin typeface="Calibri" panose="020F0502020204030204" pitchFamily="34" charset="0"/>
                    <a:cs typeface="Calibri" panose="020F0502020204030204" pitchFamily="34" charset="0"/>
                  </a:rPr>
                  <a:t>Nuclear </a:t>
                </a:r>
                <a:r>
                  <a:rPr lang="en-US" altLang="zh-CN" sz="1600" dirty="0">
                    <a:solidFill>
                      <a:schemeClr val="bg2">
                        <a:lumMod val="10000"/>
                      </a:schemeClr>
                    </a:solidFill>
                    <a:latin typeface="Calibri" panose="020F0502020204030204" pitchFamily="34" charset="0"/>
                    <a:cs typeface="Calibri" panose="020F0502020204030204" pitchFamily="34" charset="0"/>
                  </a:rPr>
                  <a:t>Power Plant</a:t>
                </a:r>
                <a:endParaRPr lang="ja-JP" altLang="en-US" sz="1600" dirty="0">
                  <a:solidFill>
                    <a:schemeClr val="bg2">
                      <a:lumMod val="10000"/>
                    </a:schemeClr>
                  </a:solidFill>
                  <a:latin typeface="Calibri" panose="020F0502020204030204" pitchFamily="34" charset="0"/>
                  <a:cs typeface="Calibri" panose="020F0502020204030204" pitchFamily="34" charset="0"/>
                </a:endParaRPr>
              </a:p>
            </p:txBody>
          </p:sp>
        </p:grpSp>
        <p:grpSp>
          <p:nvGrpSpPr>
            <p:cNvPr id="15" name="グループ化 14">
              <a:extLst>
                <a:ext uri="{FF2B5EF4-FFF2-40B4-BE49-F238E27FC236}">
                  <a16:creationId xmlns:a16="http://schemas.microsoft.com/office/drawing/2014/main" id="{EB741575-405B-E2A3-1417-7A72790605F6}"/>
                </a:ext>
              </a:extLst>
            </p:cNvPr>
            <p:cNvGrpSpPr/>
            <p:nvPr/>
          </p:nvGrpSpPr>
          <p:grpSpPr>
            <a:xfrm>
              <a:off x="4059056" y="2492088"/>
              <a:ext cx="1727200" cy="1236303"/>
              <a:chOff x="4368799" y="2492088"/>
              <a:chExt cx="1727200" cy="1236303"/>
            </a:xfrm>
          </p:grpSpPr>
          <p:pic>
            <p:nvPicPr>
              <p:cNvPr id="7" name="図 6">
                <a:extLst>
                  <a:ext uri="{FF2B5EF4-FFF2-40B4-BE49-F238E27FC236}">
                    <a16:creationId xmlns:a16="http://schemas.microsoft.com/office/drawing/2014/main" id="{244029B0-A32D-1249-C250-15C46B507B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9194" y="2492088"/>
                <a:ext cx="836307" cy="836307"/>
              </a:xfrm>
              <a:prstGeom prst="rect">
                <a:avLst/>
              </a:prstGeom>
            </p:spPr>
          </p:pic>
          <p:sp>
            <p:nvSpPr>
              <p:cNvPr id="14" name="テキスト ボックス 13">
                <a:extLst>
                  <a:ext uri="{FF2B5EF4-FFF2-40B4-BE49-F238E27FC236}">
                    <a16:creationId xmlns:a16="http://schemas.microsoft.com/office/drawing/2014/main" id="{56F6F2B3-6DD7-165C-9EC2-D352BD96DFE5}"/>
                  </a:ext>
                </a:extLst>
              </p:cNvPr>
              <p:cNvSpPr txBox="1"/>
              <p:nvPr/>
            </p:nvSpPr>
            <p:spPr>
              <a:xfrm>
                <a:off x="4368799" y="3389837"/>
                <a:ext cx="1727200" cy="338554"/>
              </a:xfrm>
              <a:prstGeom prst="rect">
                <a:avLst/>
              </a:prstGeom>
              <a:noFill/>
            </p:spPr>
            <p:txBody>
              <a:bodyPr wrap="square">
                <a:spAutoFit/>
              </a:bodyPr>
              <a:lstStyle/>
              <a:p>
                <a:r>
                  <a:rPr lang="en-US" altLang="ja-JP"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Radiotherapy</a:t>
                </a:r>
                <a:endParaRPr lang="ja-JP" altLang="en-US" sz="1600" dirty="0">
                  <a:solidFill>
                    <a:schemeClr val="bg2">
                      <a:lumMod val="10000"/>
                    </a:schemeClr>
                  </a:solidFill>
                  <a:latin typeface="Calibri" panose="020F0502020204030204" pitchFamily="34" charset="0"/>
                  <a:cs typeface="Calibri" panose="020F0502020204030204" pitchFamily="34" charset="0"/>
                </a:endParaRPr>
              </a:p>
            </p:txBody>
          </p:sp>
        </p:grpSp>
      </p:grpSp>
      <p:sp>
        <p:nvSpPr>
          <p:cNvPr id="19" name="Content Placeholder 2">
            <a:extLst>
              <a:ext uri="{FF2B5EF4-FFF2-40B4-BE49-F238E27FC236}">
                <a16:creationId xmlns:a16="http://schemas.microsoft.com/office/drawing/2014/main" id="{5AEAE7B2-6415-FDA0-4982-8531B634DD1C}"/>
              </a:ext>
            </a:extLst>
          </p:cNvPr>
          <p:cNvSpPr txBox="1">
            <a:spLocks/>
          </p:cNvSpPr>
          <p:nvPr/>
        </p:nvSpPr>
        <p:spPr>
          <a:xfrm>
            <a:off x="6530109" y="1286572"/>
            <a:ext cx="5864387" cy="367830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Effects of Acute High-Dose Radiation:</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DNA Double strand break</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ROS oxidative stress</a:t>
            </a:r>
          </a:p>
          <a:p>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Cell death and apoptosis</a:t>
            </a:r>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Acute Tissue and Cell damages</a:t>
            </a: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ja-JP"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Effects of </a:t>
            </a: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Low-Dose/Low-Dose-Rate Radiation:</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Chronic inflammation</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Bystander effect</a:t>
            </a:r>
          </a:p>
          <a:p>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Slight, but accumulated mutations and damages</a:t>
            </a: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テキスト ボックス 19">
            <a:extLst>
              <a:ext uri="{FF2B5EF4-FFF2-40B4-BE49-F238E27FC236}">
                <a16:creationId xmlns:a16="http://schemas.microsoft.com/office/drawing/2014/main" id="{AB393E4B-46E4-3571-6987-3ACEB87A2A0D}"/>
              </a:ext>
            </a:extLst>
          </p:cNvPr>
          <p:cNvSpPr txBox="1"/>
          <p:nvPr/>
        </p:nvSpPr>
        <p:spPr>
          <a:xfrm>
            <a:off x="7003295" y="5907069"/>
            <a:ext cx="4918013" cy="369332"/>
          </a:xfrm>
          <a:prstGeom prst="rect">
            <a:avLst/>
          </a:prstGeom>
        </p:spPr>
        <p:txBody>
          <a:bodyPr/>
          <a:lstStyle>
            <a:defPPr>
              <a:defRPr lang="en-US"/>
            </a:defPPr>
            <a:lvl1pPr marL="306000" indent="-306000">
              <a:spcBef>
                <a:spcPct val="20000"/>
              </a:spcBef>
              <a:spcAft>
                <a:spcPts val="600"/>
              </a:spcAft>
              <a:buClr>
                <a:schemeClr val="accent2"/>
              </a:buClr>
              <a:buSzPct val="92000"/>
              <a:buFont typeface="Wingdings 2" panose="05020102010507070707" pitchFamily="18" charset="2"/>
              <a:buChar char=""/>
              <a:defRPr kumimoji="1" b="1">
                <a:solidFill>
                  <a:srgbClr val="003366"/>
                </a:solidFill>
              </a:defRPr>
            </a:lvl1pPr>
            <a:lvl2pPr marL="630000" indent="-306000">
              <a:spcBef>
                <a:spcPct val="20000"/>
              </a:spcBef>
              <a:spcAft>
                <a:spcPts val="600"/>
              </a:spcAft>
              <a:buClr>
                <a:schemeClr val="accent2"/>
              </a:buClr>
              <a:buSzPct val="92000"/>
              <a:buFont typeface="Wingdings 2" panose="05020102010507070707" pitchFamily="18" charset="2"/>
              <a:buChar char=""/>
              <a:defRPr kumimoji="1" sz="1600">
                <a:solidFill>
                  <a:schemeClr val="tx2"/>
                </a:solidFill>
              </a:defRPr>
            </a:lvl2pPr>
            <a:lvl3pPr marL="900000" indent="-270000">
              <a:spcBef>
                <a:spcPct val="20000"/>
              </a:spcBef>
              <a:spcAft>
                <a:spcPts val="600"/>
              </a:spcAft>
              <a:buClr>
                <a:schemeClr val="accent2"/>
              </a:buClr>
              <a:buSzPct val="92000"/>
              <a:buFont typeface="Wingdings 2" panose="05020102010507070707" pitchFamily="18" charset="2"/>
              <a:buChar char=""/>
              <a:defRPr kumimoji="1" sz="1400">
                <a:solidFill>
                  <a:schemeClr val="tx2"/>
                </a:solidFill>
              </a:defRPr>
            </a:lvl3pPr>
            <a:lvl4pPr marL="1242000" indent="-2340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4pPr>
            <a:lvl5pPr marL="1602000" indent="-2340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5pPr>
            <a:lvl6pPr marL="19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6pPr>
            <a:lvl7pPr marL="22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7pPr>
            <a:lvl8pPr marL="25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8pPr>
            <a:lvl9pPr marL="28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9pPr>
          </a:lstStyle>
          <a:p>
            <a:pPr>
              <a:buFont typeface="Wingdings" panose="05000000000000000000" pitchFamily="2" charset="2"/>
              <a:buChar char="Ø"/>
            </a:pPr>
            <a:r>
              <a:rPr lang="en-US" altLang="ja-JP" b="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Less understood and limited researches</a:t>
            </a:r>
            <a:endParaRPr lang="ja-JP" altLang="en-US" b="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603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D5F2160-BF8F-C7D9-E96D-502A2D5B47BC}"/>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Materials and Methods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grpSp>
        <p:nvGrpSpPr>
          <p:cNvPr id="2" name="グループ化 1">
            <a:extLst>
              <a:ext uri="{FF2B5EF4-FFF2-40B4-BE49-F238E27FC236}">
                <a16:creationId xmlns:a16="http://schemas.microsoft.com/office/drawing/2014/main" id="{7138C642-83C6-D4CB-9350-BFCB809EAF42}"/>
              </a:ext>
            </a:extLst>
          </p:cNvPr>
          <p:cNvGrpSpPr/>
          <p:nvPr/>
        </p:nvGrpSpPr>
        <p:grpSpPr>
          <a:xfrm>
            <a:off x="468419" y="917081"/>
            <a:ext cx="2944775" cy="5357213"/>
            <a:chOff x="-236079" y="932917"/>
            <a:chExt cx="2944775" cy="5357213"/>
          </a:xfrm>
        </p:grpSpPr>
        <p:sp>
          <p:nvSpPr>
            <p:cNvPr id="3" name="四角形: 角を丸くする 2">
              <a:extLst>
                <a:ext uri="{FF2B5EF4-FFF2-40B4-BE49-F238E27FC236}">
                  <a16:creationId xmlns:a16="http://schemas.microsoft.com/office/drawing/2014/main" id="{9E02E421-A365-1C9F-5D1B-95EFA30B90B9}"/>
                </a:ext>
              </a:extLst>
            </p:cNvPr>
            <p:cNvSpPr/>
            <p:nvPr/>
          </p:nvSpPr>
          <p:spPr>
            <a:xfrm>
              <a:off x="1084750" y="932917"/>
              <a:ext cx="1623946" cy="638478"/>
            </a:xfrm>
            <a:prstGeom prst="roundRect">
              <a:avLst/>
            </a:prstGeom>
            <a:solidFill>
              <a:srgbClr val="1F1F1F"/>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rPr>
                <a:t>Irradiation</a:t>
              </a:r>
            </a:p>
            <a:p>
              <a:pPr algn="ctr"/>
              <a:endParaRPr kumimoji="1" lang="ja-JP" altLang="en-US" dirty="0">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543D2C10-BC81-BD10-BCC6-D6580718DE88}"/>
                </a:ext>
              </a:extLst>
            </p:cNvPr>
            <p:cNvSpPr/>
            <p:nvPr/>
          </p:nvSpPr>
          <p:spPr>
            <a:xfrm>
              <a:off x="-236079" y="1252156"/>
              <a:ext cx="2944775"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cs typeface="Calibri" panose="020F0502020204030204" pitchFamily="34" charset="0"/>
              </a:endParaRPr>
            </a:p>
          </p:txBody>
        </p:sp>
        <p:pic>
          <p:nvPicPr>
            <p:cNvPr id="6" name="図 5">
              <a:extLst>
                <a:ext uri="{FF2B5EF4-FFF2-40B4-BE49-F238E27FC236}">
                  <a16:creationId xmlns:a16="http://schemas.microsoft.com/office/drawing/2014/main" id="{D5AD8EA5-25CB-3413-C841-46781FBF6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605" y="2382887"/>
              <a:ext cx="1552476" cy="459993"/>
            </a:xfrm>
            <a:prstGeom prst="rect">
              <a:avLst/>
            </a:prstGeom>
          </p:spPr>
        </p:pic>
        <p:pic>
          <p:nvPicPr>
            <p:cNvPr id="7" name="Picture 2" descr="Irradiation Vector Images (over 3,800)">
              <a:extLst>
                <a:ext uri="{FF2B5EF4-FFF2-40B4-BE49-F238E27FC236}">
                  <a16:creationId xmlns:a16="http://schemas.microsoft.com/office/drawing/2014/main" id="{D8BC4106-1700-00FD-2327-DAB0C9A503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4305" y="1584095"/>
              <a:ext cx="662215" cy="662215"/>
            </a:xfrm>
            <a:prstGeom prst="ellipse">
              <a:avLst/>
            </a:prstGeom>
            <a:solidFill>
              <a:srgbClr val="FF0000"/>
            </a:solidFill>
            <a:ln>
              <a:noFill/>
            </a:ln>
          </p:spPr>
        </p:pic>
        <p:grpSp>
          <p:nvGrpSpPr>
            <p:cNvPr id="8" name="グループ化 7">
              <a:extLst>
                <a:ext uri="{FF2B5EF4-FFF2-40B4-BE49-F238E27FC236}">
                  <a16:creationId xmlns:a16="http://schemas.microsoft.com/office/drawing/2014/main" id="{FD83F563-F021-83F8-4F55-E4CFE9569FE4}"/>
                </a:ext>
              </a:extLst>
            </p:cNvPr>
            <p:cNvGrpSpPr/>
            <p:nvPr/>
          </p:nvGrpSpPr>
          <p:grpSpPr>
            <a:xfrm rot="18493632">
              <a:off x="1738388" y="2247280"/>
              <a:ext cx="344814" cy="304616"/>
              <a:chOff x="812425" y="1619623"/>
              <a:chExt cx="548531" cy="398764"/>
            </a:xfrm>
          </p:grpSpPr>
          <p:sp>
            <p:nvSpPr>
              <p:cNvPr id="14" name="フリーフォーム: 図形 13">
                <a:extLst>
                  <a:ext uri="{FF2B5EF4-FFF2-40B4-BE49-F238E27FC236}">
                    <a16:creationId xmlns:a16="http://schemas.microsoft.com/office/drawing/2014/main" id="{5F96CE1E-0F7C-FA01-1ABA-D722F8A4A9BE}"/>
                  </a:ext>
                </a:extLst>
              </p:cNvPr>
              <p:cNvSpPr/>
              <p:nvPr/>
            </p:nvSpPr>
            <p:spPr>
              <a:xfrm>
                <a:off x="812427" y="1619623"/>
                <a:ext cx="548526" cy="63089"/>
              </a:xfrm>
              <a:custGeom>
                <a:avLst/>
                <a:gdLst>
                  <a:gd name="connsiteX0" fmla="*/ 0 w 548526"/>
                  <a:gd name="connsiteY0" fmla="*/ 61471 h 63089"/>
                  <a:gd name="connsiteX1" fmla="*/ 53676 w 548526"/>
                  <a:gd name="connsiteY1" fmla="*/ 1621 h 63089"/>
                  <a:gd name="connsiteX2" fmla="*/ 108822 w 548526"/>
                  <a:gd name="connsiteY2" fmla="*/ 62280 h 63089"/>
                  <a:gd name="connsiteX3" fmla="*/ 163234 w 548526"/>
                  <a:gd name="connsiteY3" fmla="*/ 812 h 63089"/>
                  <a:gd name="connsiteX4" fmla="*/ 218381 w 548526"/>
                  <a:gd name="connsiteY4" fmla="*/ 63088 h 63089"/>
                  <a:gd name="connsiteX5" fmla="*/ 273527 w 548526"/>
                  <a:gd name="connsiteY5" fmla="*/ 3 h 63089"/>
                  <a:gd name="connsiteX6" fmla="*/ 329409 w 548526"/>
                  <a:gd name="connsiteY6" fmla="*/ 59853 h 63089"/>
                  <a:gd name="connsiteX7" fmla="*/ 384556 w 548526"/>
                  <a:gd name="connsiteY7" fmla="*/ 3 h 63089"/>
                  <a:gd name="connsiteX8" fmla="*/ 436026 w 548526"/>
                  <a:gd name="connsiteY8" fmla="*/ 59044 h 63089"/>
                  <a:gd name="connsiteX9" fmla="*/ 494114 w 548526"/>
                  <a:gd name="connsiteY9" fmla="*/ 812 h 63089"/>
                  <a:gd name="connsiteX10" fmla="*/ 548526 w 548526"/>
                  <a:gd name="connsiteY10" fmla="*/ 59044 h 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26" h="63089" extrusionOk="0">
                    <a:moveTo>
                      <a:pt x="0" y="61471"/>
                    </a:moveTo>
                    <a:cubicBezTo>
                      <a:pt x="15897" y="30323"/>
                      <a:pt x="33830" y="2127"/>
                      <a:pt x="53676" y="1621"/>
                    </a:cubicBezTo>
                    <a:cubicBezTo>
                      <a:pt x="74716" y="2366"/>
                      <a:pt x="89784" y="62439"/>
                      <a:pt x="108822" y="62280"/>
                    </a:cubicBezTo>
                    <a:cubicBezTo>
                      <a:pt x="125058" y="64122"/>
                      <a:pt x="144771" y="1799"/>
                      <a:pt x="163234" y="812"/>
                    </a:cubicBezTo>
                    <a:cubicBezTo>
                      <a:pt x="178569" y="-653"/>
                      <a:pt x="202669" y="64499"/>
                      <a:pt x="218381" y="63088"/>
                    </a:cubicBezTo>
                    <a:cubicBezTo>
                      <a:pt x="237325" y="63021"/>
                      <a:pt x="255744" y="-943"/>
                      <a:pt x="273527" y="3"/>
                    </a:cubicBezTo>
                    <a:cubicBezTo>
                      <a:pt x="290706" y="-739"/>
                      <a:pt x="308990" y="61655"/>
                      <a:pt x="329409" y="59853"/>
                    </a:cubicBezTo>
                    <a:cubicBezTo>
                      <a:pt x="347801" y="58774"/>
                      <a:pt x="366630" y="354"/>
                      <a:pt x="384556" y="3"/>
                    </a:cubicBezTo>
                    <a:cubicBezTo>
                      <a:pt x="402839" y="156"/>
                      <a:pt x="419329" y="59286"/>
                      <a:pt x="436026" y="59044"/>
                    </a:cubicBezTo>
                    <a:cubicBezTo>
                      <a:pt x="451129" y="58668"/>
                      <a:pt x="475605" y="1009"/>
                      <a:pt x="494114" y="812"/>
                    </a:cubicBezTo>
                    <a:cubicBezTo>
                      <a:pt x="514906" y="3851"/>
                      <a:pt x="530861" y="31642"/>
                      <a:pt x="548526" y="59044"/>
                    </a:cubicBezTo>
                  </a:path>
                </a:pathLst>
              </a:custGeom>
              <a:noFill/>
              <a:ln w="19050">
                <a:solidFill>
                  <a:srgbClr val="FFC000"/>
                </a:solidFill>
                <a:extLst>
                  <a:ext uri="{C807C97D-BFC1-408E-A445-0C87EB9F89A2}">
                    <ask:lineSketchStyleProps xmlns:ask="http://schemas.microsoft.com/office/drawing/2018/sketchyshapes" sd="1219033472">
                      <a:custGeom>
                        <a:avLst/>
                        <a:gdLst>
                          <a:gd name="connsiteX0" fmla="*/ 0 w 7180447"/>
                          <a:gd name="connsiteY0" fmla="*/ 731562 h 750814"/>
                          <a:gd name="connsiteX1" fmla="*/ 702645 w 7180447"/>
                          <a:gd name="connsiteY1" fmla="*/ 19292 h 750814"/>
                          <a:gd name="connsiteX2" fmla="*/ 1424539 w 7180447"/>
                          <a:gd name="connsiteY2" fmla="*/ 741187 h 750814"/>
                          <a:gd name="connsiteX3" fmla="*/ 2136809 w 7180447"/>
                          <a:gd name="connsiteY3" fmla="*/ 9667 h 750814"/>
                          <a:gd name="connsiteX4" fmla="*/ 2858704 w 7180447"/>
                          <a:gd name="connsiteY4" fmla="*/ 750812 h 750814"/>
                          <a:gd name="connsiteX5" fmla="*/ 3580598 w 7180447"/>
                          <a:gd name="connsiteY5" fmla="*/ 42 h 750814"/>
                          <a:gd name="connsiteX6" fmla="*/ 4312118 w 7180447"/>
                          <a:gd name="connsiteY6" fmla="*/ 712311 h 750814"/>
                          <a:gd name="connsiteX7" fmla="*/ 5034013 w 7180447"/>
                          <a:gd name="connsiteY7" fmla="*/ 42 h 750814"/>
                          <a:gd name="connsiteX8" fmla="*/ 5707782 w 7180447"/>
                          <a:gd name="connsiteY8" fmla="*/ 702686 h 750814"/>
                          <a:gd name="connsiteX9" fmla="*/ 6468177 w 7180447"/>
                          <a:gd name="connsiteY9" fmla="*/ 9667 h 750814"/>
                          <a:gd name="connsiteX10" fmla="*/ 7180447 w 7180447"/>
                          <a:gd name="connsiteY10" fmla="*/ 702686 h 7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0447" h="750814">
                            <a:moveTo>
                              <a:pt x="0" y="731562"/>
                            </a:moveTo>
                            <a:cubicBezTo>
                              <a:pt x="232611" y="374625"/>
                              <a:pt x="465222" y="17688"/>
                              <a:pt x="702645" y="19292"/>
                            </a:cubicBezTo>
                            <a:cubicBezTo>
                              <a:pt x="940068" y="20896"/>
                              <a:pt x="1185512" y="742791"/>
                              <a:pt x="1424539" y="741187"/>
                            </a:cubicBezTo>
                            <a:cubicBezTo>
                              <a:pt x="1663566" y="739583"/>
                              <a:pt x="1897782" y="8063"/>
                              <a:pt x="2136809" y="9667"/>
                            </a:cubicBezTo>
                            <a:cubicBezTo>
                              <a:pt x="2375836" y="11271"/>
                              <a:pt x="2618073" y="752416"/>
                              <a:pt x="2858704" y="750812"/>
                            </a:cubicBezTo>
                            <a:cubicBezTo>
                              <a:pt x="3099335" y="749208"/>
                              <a:pt x="3338362" y="6459"/>
                              <a:pt x="3580598" y="42"/>
                            </a:cubicBezTo>
                            <a:cubicBezTo>
                              <a:pt x="3822834" y="-6375"/>
                              <a:pt x="4069882" y="712311"/>
                              <a:pt x="4312118" y="712311"/>
                            </a:cubicBezTo>
                            <a:cubicBezTo>
                              <a:pt x="4554354" y="712311"/>
                              <a:pt x="4801402" y="1646"/>
                              <a:pt x="5034013" y="42"/>
                            </a:cubicBezTo>
                            <a:cubicBezTo>
                              <a:pt x="5266624" y="-1562"/>
                              <a:pt x="5468755" y="701082"/>
                              <a:pt x="5707782" y="702686"/>
                            </a:cubicBezTo>
                            <a:cubicBezTo>
                              <a:pt x="5946809" y="704290"/>
                              <a:pt x="6222733" y="9667"/>
                              <a:pt x="6468177" y="9667"/>
                            </a:cubicBezTo>
                            <a:cubicBezTo>
                              <a:pt x="6713621" y="9667"/>
                              <a:pt x="6947034" y="356176"/>
                              <a:pt x="7180447" y="70268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15" name="フリーフォーム: 図形 14">
                <a:extLst>
                  <a:ext uri="{FF2B5EF4-FFF2-40B4-BE49-F238E27FC236}">
                    <a16:creationId xmlns:a16="http://schemas.microsoft.com/office/drawing/2014/main" id="{2F0A180F-96AE-18D3-EE7A-32186E21646A}"/>
                  </a:ext>
                </a:extLst>
              </p:cNvPr>
              <p:cNvSpPr/>
              <p:nvPr/>
            </p:nvSpPr>
            <p:spPr>
              <a:xfrm>
                <a:off x="812428" y="1783189"/>
                <a:ext cx="548528" cy="63089"/>
              </a:xfrm>
              <a:custGeom>
                <a:avLst/>
                <a:gdLst>
                  <a:gd name="connsiteX0" fmla="*/ 0 w 548528"/>
                  <a:gd name="connsiteY0" fmla="*/ 61471 h 63089"/>
                  <a:gd name="connsiteX1" fmla="*/ 53676 w 548528"/>
                  <a:gd name="connsiteY1" fmla="*/ 1621 h 63089"/>
                  <a:gd name="connsiteX2" fmla="*/ 108823 w 548528"/>
                  <a:gd name="connsiteY2" fmla="*/ 62280 h 63089"/>
                  <a:gd name="connsiteX3" fmla="*/ 163234 w 548528"/>
                  <a:gd name="connsiteY3" fmla="*/ 812 h 63089"/>
                  <a:gd name="connsiteX4" fmla="*/ 218381 w 548528"/>
                  <a:gd name="connsiteY4" fmla="*/ 63088 h 63089"/>
                  <a:gd name="connsiteX5" fmla="*/ 273528 w 548528"/>
                  <a:gd name="connsiteY5" fmla="*/ 3 h 63089"/>
                  <a:gd name="connsiteX6" fmla="*/ 329410 w 548528"/>
                  <a:gd name="connsiteY6" fmla="*/ 59853 h 63089"/>
                  <a:gd name="connsiteX7" fmla="*/ 384557 w 548528"/>
                  <a:gd name="connsiteY7" fmla="*/ 3 h 63089"/>
                  <a:gd name="connsiteX8" fmla="*/ 436028 w 548528"/>
                  <a:gd name="connsiteY8" fmla="*/ 59044 h 63089"/>
                  <a:gd name="connsiteX9" fmla="*/ 494116 w 548528"/>
                  <a:gd name="connsiteY9" fmla="*/ 812 h 63089"/>
                  <a:gd name="connsiteX10" fmla="*/ 548528 w 548528"/>
                  <a:gd name="connsiteY10" fmla="*/ 59044 h 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28" h="63089" extrusionOk="0">
                    <a:moveTo>
                      <a:pt x="0" y="61471"/>
                    </a:moveTo>
                    <a:cubicBezTo>
                      <a:pt x="15897" y="30323"/>
                      <a:pt x="33830" y="2127"/>
                      <a:pt x="53676" y="1621"/>
                    </a:cubicBezTo>
                    <a:cubicBezTo>
                      <a:pt x="72968" y="1998"/>
                      <a:pt x="89900" y="62435"/>
                      <a:pt x="108823" y="62280"/>
                    </a:cubicBezTo>
                    <a:cubicBezTo>
                      <a:pt x="125679" y="63515"/>
                      <a:pt x="144694" y="2233"/>
                      <a:pt x="163234" y="812"/>
                    </a:cubicBezTo>
                    <a:cubicBezTo>
                      <a:pt x="179829" y="36"/>
                      <a:pt x="200255" y="63346"/>
                      <a:pt x="218381" y="63088"/>
                    </a:cubicBezTo>
                    <a:cubicBezTo>
                      <a:pt x="237326" y="63021"/>
                      <a:pt x="255745" y="-943"/>
                      <a:pt x="273528" y="3"/>
                    </a:cubicBezTo>
                    <a:cubicBezTo>
                      <a:pt x="289756" y="-885"/>
                      <a:pt x="310340" y="60386"/>
                      <a:pt x="329410" y="59853"/>
                    </a:cubicBezTo>
                    <a:cubicBezTo>
                      <a:pt x="347552" y="56393"/>
                      <a:pt x="366579" y="428"/>
                      <a:pt x="384557" y="3"/>
                    </a:cubicBezTo>
                    <a:cubicBezTo>
                      <a:pt x="405457" y="1620"/>
                      <a:pt x="419444" y="59313"/>
                      <a:pt x="436028" y="59044"/>
                    </a:cubicBezTo>
                    <a:cubicBezTo>
                      <a:pt x="451131" y="58668"/>
                      <a:pt x="475607" y="1009"/>
                      <a:pt x="494116" y="812"/>
                    </a:cubicBezTo>
                    <a:cubicBezTo>
                      <a:pt x="514908" y="3851"/>
                      <a:pt x="530863" y="31642"/>
                      <a:pt x="548528" y="59044"/>
                    </a:cubicBezTo>
                  </a:path>
                </a:pathLst>
              </a:custGeom>
              <a:noFill/>
              <a:ln w="19050">
                <a:solidFill>
                  <a:srgbClr val="FFC000"/>
                </a:solidFill>
                <a:extLst>
                  <a:ext uri="{C807C97D-BFC1-408E-A445-0C87EB9F89A2}">
                    <ask:lineSketchStyleProps xmlns:ask="http://schemas.microsoft.com/office/drawing/2018/sketchyshapes" sd="1219033472">
                      <a:custGeom>
                        <a:avLst/>
                        <a:gdLst>
                          <a:gd name="connsiteX0" fmla="*/ 0 w 7180447"/>
                          <a:gd name="connsiteY0" fmla="*/ 731562 h 750814"/>
                          <a:gd name="connsiteX1" fmla="*/ 702645 w 7180447"/>
                          <a:gd name="connsiteY1" fmla="*/ 19292 h 750814"/>
                          <a:gd name="connsiteX2" fmla="*/ 1424539 w 7180447"/>
                          <a:gd name="connsiteY2" fmla="*/ 741187 h 750814"/>
                          <a:gd name="connsiteX3" fmla="*/ 2136809 w 7180447"/>
                          <a:gd name="connsiteY3" fmla="*/ 9667 h 750814"/>
                          <a:gd name="connsiteX4" fmla="*/ 2858704 w 7180447"/>
                          <a:gd name="connsiteY4" fmla="*/ 750812 h 750814"/>
                          <a:gd name="connsiteX5" fmla="*/ 3580598 w 7180447"/>
                          <a:gd name="connsiteY5" fmla="*/ 42 h 750814"/>
                          <a:gd name="connsiteX6" fmla="*/ 4312118 w 7180447"/>
                          <a:gd name="connsiteY6" fmla="*/ 712311 h 750814"/>
                          <a:gd name="connsiteX7" fmla="*/ 5034013 w 7180447"/>
                          <a:gd name="connsiteY7" fmla="*/ 42 h 750814"/>
                          <a:gd name="connsiteX8" fmla="*/ 5707782 w 7180447"/>
                          <a:gd name="connsiteY8" fmla="*/ 702686 h 750814"/>
                          <a:gd name="connsiteX9" fmla="*/ 6468177 w 7180447"/>
                          <a:gd name="connsiteY9" fmla="*/ 9667 h 750814"/>
                          <a:gd name="connsiteX10" fmla="*/ 7180447 w 7180447"/>
                          <a:gd name="connsiteY10" fmla="*/ 702686 h 7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0447" h="750814">
                            <a:moveTo>
                              <a:pt x="0" y="731562"/>
                            </a:moveTo>
                            <a:cubicBezTo>
                              <a:pt x="232611" y="374625"/>
                              <a:pt x="465222" y="17688"/>
                              <a:pt x="702645" y="19292"/>
                            </a:cubicBezTo>
                            <a:cubicBezTo>
                              <a:pt x="940068" y="20896"/>
                              <a:pt x="1185512" y="742791"/>
                              <a:pt x="1424539" y="741187"/>
                            </a:cubicBezTo>
                            <a:cubicBezTo>
                              <a:pt x="1663566" y="739583"/>
                              <a:pt x="1897782" y="8063"/>
                              <a:pt x="2136809" y="9667"/>
                            </a:cubicBezTo>
                            <a:cubicBezTo>
                              <a:pt x="2375836" y="11271"/>
                              <a:pt x="2618073" y="752416"/>
                              <a:pt x="2858704" y="750812"/>
                            </a:cubicBezTo>
                            <a:cubicBezTo>
                              <a:pt x="3099335" y="749208"/>
                              <a:pt x="3338362" y="6459"/>
                              <a:pt x="3580598" y="42"/>
                            </a:cubicBezTo>
                            <a:cubicBezTo>
                              <a:pt x="3822834" y="-6375"/>
                              <a:pt x="4069882" y="712311"/>
                              <a:pt x="4312118" y="712311"/>
                            </a:cubicBezTo>
                            <a:cubicBezTo>
                              <a:pt x="4554354" y="712311"/>
                              <a:pt x="4801402" y="1646"/>
                              <a:pt x="5034013" y="42"/>
                            </a:cubicBezTo>
                            <a:cubicBezTo>
                              <a:pt x="5266624" y="-1562"/>
                              <a:pt x="5468755" y="701082"/>
                              <a:pt x="5707782" y="702686"/>
                            </a:cubicBezTo>
                            <a:cubicBezTo>
                              <a:pt x="5946809" y="704290"/>
                              <a:pt x="6222733" y="9667"/>
                              <a:pt x="6468177" y="9667"/>
                            </a:cubicBezTo>
                            <a:cubicBezTo>
                              <a:pt x="6713621" y="9667"/>
                              <a:pt x="6947034" y="356176"/>
                              <a:pt x="7180447" y="70268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16" name="フリーフォーム: 図形 15">
                <a:extLst>
                  <a:ext uri="{FF2B5EF4-FFF2-40B4-BE49-F238E27FC236}">
                    <a16:creationId xmlns:a16="http://schemas.microsoft.com/office/drawing/2014/main" id="{33C6DC1F-7EDF-35A3-43A0-14BF250CF520}"/>
                  </a:ext>
                </a:extLst>
              </p:cNvPr>
              <p:cNvSpPr/>
              <p:nvPr/>
            </p:nvSpPr>
            <p:spPr>
              <a:xfrm>
                <a:off x="812425" y="1955298"/>
                <a:ext cx="548527" cy="63089"/>
              </a:xfrm>
              <a:custGeom>
                <a:avLst/>
                <a:gdLst>
                  <a:gd name="connsiteX0" fmla="*/ 0 w 548527"/>
                  <a:gd name="connsiteY0" fmla="*/ 61471 h 63089"/>
                  <a:gd name="connsiteX1" fmla="*/ 53676 w 548527"/>
                  <a:gd name="connsiteY1" fmla="*/ 1621 h 63089"/>
                  <a:gd name="connsiteX2" fmla="*/ 108823 w 548527"/>
                  <a:gd name="connsiteY2" fmla="*/ 62280 h 63089"/>
                  <a:gd name="connsiteX3" fmla="*/ 163234 w 548527"/>
                  <a:gd name="connsiteY3" fmla="*/ 812 h 63089"/>
                  <a:gd name="connsiteX4" fmla="*/ 218381 w 548527"/>
                  <a:gd name="connsiteY4" fmla="*/ 63088 h 63089"/>
                  <a:gd name="connsiteX5" fmla="*/ 273528 w 548527"/>
                  <a:gd name="connsiteY5" fmla="*/ 3 h 63089"/>
                  <a:gd name="connsiteX6" fmla="*/ 329410 w 548527"/>
                  <a:gd name="connsiteY6" fmla="*/ 59853 h 63089"/>
                  <a:gd name="connsiteX7" fmla="*/ 384557 w 548527"/>
                  <a:gd name="connsiteY7" fmla="*/ 3 h 63089"/>
                  <a:gd name="connsiteX8" fmla="*/ 436027 w 548527"/>
                  <a:gd name="connsiteY8" fmla="*/ 59044 h 63089"/>
                  <a:gd name="connsiteX9" fmla="*/ 494115 w 548527"/>
                  <a:gd name="connsiteY9" fmla="*/ 812 h 63089"/>
                  <a:gd name="connsiteX10" fmla="*/ 548527 w 548527"/>
                  <a:gd name="connsiteY10" fmla="*/ 59044 h 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27" h="63089" extrusionOk="0">
                    <a:moveTo>
                      <a:pt x="0" y="61471"/>
                    </a:moveTo>
                    <a:cubicBezTo>
                      <a:pt x="15897" y="30323"/>
                      <a:pt x="33830" y="2127"/>
                      <a:pt x="53676" y="1621"/>
                    </a:cubicBezTo>
                    <a:cubicBezTo>
                      <a:pt x="72968" y="1998"/>
                      <a:pt x="89900" y="62435"/>
                      <a:pt x="108823" y="62280"/>
                    </a:cubicBezTo>
                    <a:cubicBezTo>
                      <a:pt x="125058" y="64122"/>
                      <a:pt x="144771" y="1799"/>
                      <a:pt x="163234" y="812"/>
                    </a:cubicBezTo>
                    <a:cubicBezTo>
                      <a:pt x="179829" y="36"/>
                      <a:pt x="200255" y="63346"/>
                      <a:pt x="218381" y="63088"/>
                    </a:cubicBezTo>
                    <a:cubicBezTo>
                      <a:pt x="237325" y="63021"/>
                      <a:pt x="255745" y="-943"/>
                      <a:pt x="273528" y="3"/>
                    </a:cubicBezTo>
                    <a:cubicBezTo>
                      <a:pt x="290707" y="-739"/>
                      <a:pt x="308991" y="61655"/>
                      <a:pt x="329410" y="59853"/>
                    </a:cubicBezTo>
                    <a:cubicBezTo>
                      <a:pt x="347802" y="58774"/>
                      <a:pt x="366631" y="354"/>
                      <a:pt x="384557" y="3"/>
                    </a:cubicBezTo>
                    <a:cubicBezTo>
                      <a:pt x="405456" y="1620"/>
                      <a:pt x="419443" y="59313"/>
                      <a:pt x="436027" y="59044"/>
                    </a:cubicBezTo>
                    <a:cubicBezTo>
                      <a:pt x="451130" y="58668"/>
                      <a:pt x="475606" y="1009"/>
                      <a:pt x="494115" y="812"/>
                    </a:cubicBezTo>
                    <a:cubicBezTo>
                      <a:pt x="514907" y="3851"/>
                      <a:pt x="530862" y="31642"/>
                      <a:pt x="548527" y="59044"/>
                    </a:cubicBezTo>
                  </a:path>
                </a:pathLst>
              </a:custGeom>
              <a:noFill/>
              <a:ln w="19050">
                <a:solidFill>
                  <a:srgbClr val="FFC000"/>
                </a:solidFill>
                <a:extLst>
                  <a:ext uri="{C807C97D-BFC1-408E-A445-0C87EB9F89A2}">
                    <ask:lineSketchStyleProps xmlns:ask="http://schemas.microsoft.com/office/drawing/2018/sketchyshapes" sd="1219033472">
                      <a:custGeom>
                        <a:avLst/>
                        <a:gdLst>
                          <a:gd name="connsiteX0" fmla="*/ 0 w 7180447"/>
                          <a:gd name="connsiteY0" fmla="*/ 731562 h 750814"/>
                          <a:gd name="connsiteX1" fmla="*/ 702645 w 7180447"/>
                          <a:gd name="connsiteY1" fmla="*/ 19292 h 750814"/>
                          <a:gd name="connsiteX2" fmla="*/ 1424539 w 7180447"/>
                          <a:gd name="connsiteY2" fmla="*/ 741187 h 750814"/>
                          <a:gd name="connsiteX3" fmla="*/ 2136809 w 7180447"/>
                          <a:gd name="connsiteY3" fmla="*/ 9667 h 750814"/>
                          <a:gd name="connsiteX4" fmla="*/ 2858704 w 7180447"/>
                          <a:gd name="connsiteY4" fmla="*/ 750812 h 750814"/>
                          <a:gd name="connsiteX5" fmla="*/ 3580598 w 7180447"/>
                          <a:gd name="connsiteY5" fmla="*/ 42 h 750814"/>
                          <a:gd name="connsiteX6" fmla="*/ 4312118 w 7180447"/>
                          <a:gd name="connsiteY6" fmla="*/ 712311 h 750814"/>
                          <a:gd name="connsiteX7" fmla="*/ 5034013 w 7180447"/>
                          <a:gd name="connsiteY7" fmla="*/ 42 h 750814"/>
                          <a:gd name="connsiteX8" fmla="*/ 5707782 w 7180447"/>
                          <a:gd name="connsiteY8" fmla="*/ 702686 h 750814"/>
                          <a:gd name="connsiteX9" fmla="*/ 6468177 w 7180447"/>
                          <a:gd name="connsiteY9" fmla="*/ 9667 h 750814"/>
                          <a:gd name="connsiteX10" fmla="*/ 7180447 w 7180447"/>
                          <a:gd name="connsiteY10" fmla="*/ 702686 h 7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0447" h="750814">
                            <a:moveTo>
                              <a:pt x="0" y="731562"/>
                            </a:moveTo>
                            <a:cubicBezTo>
                              <a:pt x="232611" y="374625"/>
                              <a:pt x="465222" y="17688"/>
                              <a:pt x="702645" y="19292"/>
                            </a:cubicBezTo>
                            <a:cubicBezTo>
                              <a:pt x="940068" y="20896"/>
                              <a:pt x="1185512" y="742791"/>
                              <a:pt x="1424539" y="741187"/>
                            </a:cubicBezTo>
                            <a:cubicBezTo>
                              <a:pt x="1663566" y="739583"/>
                              <a:pt x="1897782" y="8063"/>
                              <a:pt x="2136809" y="9667"/>
                            </a:cubicBezTo>
                            <a:cubicBezTo>
                              <a:pt x="2375836" y="11271"/>
                              <a:pt x="2618073" y="752416"/>
                              <a:pt x="2858704" y="750812"/>
                            </a:cubicBezTo>
                            <a:cubicBezTo>
                              <a:pt x="3099335" y="749208"/>
                              <a:pt x="3338362" y="6459"/>
                              <a:pt x="3580598" y="42"/>
                            </a:cubicBezTo>
                            <a:cubicBezTo>
                              <a:pt x="3822834" y="-6375"/>
                              <a:pt x="4069882" y="712311"/>
                              <a:pt x="4312118" y="712311"/>
                            </a:cubicBezTo>
                            <a:cubicBezTo>
                              <a:pt x="4554354" y="712311"/>
                              <a:pt x="4801402" y="1646"/>
                              <a:pt x="5034013" y="42"/>
                            </a:cubicBezTo>
                            <a:cubicBezTo>
                              <a:pt x="5266624" y="-1562"/>
                              <a:pt x="5468755" y="701082"/>
                              <a:pt x="5707782" y="702686"/>
                            </a:cubicBezTo>
                            <a:cubicBezTo>
                              <a:pt x="5946809" y="704290"/>
                              <a:pt x="6222733" y="9667"/>
                              <a:pt x="6468177" y="9667"/>
                            </a:cubicBezTo>
                            <a:cubicBezTo>
                              <a:pt x="6713621" y="9667"/>
                              <a:pt x="6947034" y="356176"/>
                              <a:pt x="7180447" y="70268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pic>
          <p:nvPicPr>
            <p:cNvPr id="9" name="図 8">
              <a:extLst>
                <a:ext uri="{FF2B5EF4-FFF2-40B4-BE49-F238E27FC236}">
                  <a16:creationId xmlns:a16="http://schemas.microsoft.com/office/drawing/2014/main" id="{C08F5562-F0A7-C1E4-D57A-14B1499D8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131" y="4653944"/>
              <a:ext cx="1552476" cy="459993"/>
            </a:xfrm>
            <a:prstGeom prst="rect">
              <a:avLst/>
            </a:prstGeom>
          </p:spPr>
        </p:pic>
        <p:grpSp>
          <p:nvGrpSpPr>
            <p:cNvPr id="10" name="グループ化 9">
              <a:extLst>
                <a:ext uri="{FF2B5EF4-FFF2-40B4-BE49-F238E27FC236}">
                  <a16:creationId xmlns:a16="http://schemas.microsoft.com/office/drawing/2014/main" id="{C7101CC0-4CBD-0565-F2F6-0E10E964CA32}"/>
                </a:ext>
              </a:extLst>
            </p:cNvPr>
            <p:cNvGrpSpPr/>
            <p:nvPr/>
          </p:nvGrpSpPr>
          <p:grpSpPr>
            <a:xfrm>
              <a:off x="399131" y="5345702"/>
              <a:ext cx="1244141" cy="464953"/>
              <a:chOff x="399131" y="5345702"/>
              <a:chExt cx="1244141" cy="464953"/>
            </a:xfrm>
          </p:grpSpPr>
          <p:sp>
            <p:nvSpPr>
              <p:cNvPr id="12" name="テキスト ボックス 11">
                <a:extLst>
                  <a:ext uri="{FF2B5EF4-FFF2-40B4-BE49-F238E27FC236}">
                    <a16:creationId xmlns:a16="http://schemas.microsoft.com/office/drawing/2014/main" id="{452950BA-079C-37D1-53A0-CA7BC19B6263}"/>
                  </a:ext>
                </a:extLst>
              </p:cNvPr>
              <p:cNvSpPr txBox="1"/>
              <p:nvPr/>
            </p:nvSpPr>
            <p:spPr>
              <a:xfrm>
                <a:off x="864084" y="5408902"/>
                <a:ext cx="779188" cy="338554"/>
              </a:xfrm>
              <a:prstGeom prst="rect">
                <a:avLst/>
              </a:prstGeom>
              <a:noFill/>
            </p:spPr>
            <p:txBody>
              <a:bodyPr wrap="none" rtlCol="0">
                <a:spAutoFit/>
              </a:bodyPr>
              <a:lstStyle/>
              <a:p>
                <a:r>
                  <a:rPr kumimoji="1"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1"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week</a:t>
                </a:r>
                <a:endParaRPr kumimoji="1"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13" name="グラフィックス 12" descr="砂時計: 終了 単色塗りつぶし">
                <a:extLst>
                  <a:ext uri="{FF2B5EF4-FFF2-40B4-BE49-F238E27FC236}">
                    <a16:creationId xmlns:a16="http://schemas.microsoft.com/office/drawing/2014/main" id="{80A52AC9-AC3F-9871-6118-2C0178ED86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131" y="5345702"/>
                <a:ext cx="464953" cy="464953"/>
              </a:xfrm>
              <a:prstGeom prst="rect">
                <a:avLst/>
              </a:prstGeom>
            </p:spPr>
          </p:pic>
        </p:grpSp>
        <p:sp>
          <p:nvSpPr>
            <p:cNvPr id="11" name="テキスト ボックス 10">
              <a:extLst>
                <a:ext uri="{FF2B5EF4-FFF2-40B4-BE49-F238E27FC236}">
                  <a16:creationId xmlns:a16="http://schemas.microsoft.com/office/drawing/2014/main" id="{C85C6F1D-9977-5D9F-AAF5-D395241B4B93}"/>
                </a:ext>
              </a:extLst>
            </p:cNvPr>
            <p:cNvSpPr txBox="1"/>
            <p:nvPr/>
          </p:nvSpPr>
          <p:spPr>
            <a:xfrm>
              <a:off x="481795" y="1609137"/>
              <a:ext cx="1467261" cy="338554"/>
            </a:xfrm>
            <a:prstGeom prst="rect">
              <a:avLst/>
            </a:prstGeom>
            <a:noFill/>
          </p:spPr>
          <p:txBody>
            <a:bodyPr wrap="none" rtlCol="0">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Cs</a:t>
              </a:r>
              <a:r>
                <a:rPr lang="en-US" altLang="ja-JP" sz="1600" baseline="30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137</a:t>
              </a: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kumimoji="1"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100 </a:t>
              </a:r>
              <a:r>
                <a:rPr kumimoji="1" lang="en-US" altLang="ja-JP" sz="16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mGy</a:t>
              </a:r>
              <a:endParaRPr kumimoji="1" lang="ja-JP" altLang="en-US" sz="1600" dirty="0">
                <a:solidFill>
                  <a:schemeClr val="accent1">
                    <a:lumMod val="50000"/>
                  </a:schemeClr>
                </a:solidFill>
                <a:latin typeface="Calibri" panose="020F0502020204030204" pitchFamily="34" charset="0"/>
                <a:cs typeface="Calibri" panose="020F0502020204030204" pitchFamily="34" charset="0"/>
              </a:endParaRPr>
            </a:p>
          </p:txBody>
        </p:sp>
      </p:grpSp>
      <p:sp>
        <p:nvSpPr>
          <p:cNvPr id="17" name="四角形: 角を丸くする 16">
            <a:extLst>
              <a:ext uri="{FF2B5EF4-FFF2-40B4-BE49-F238E27FC236}">
                <a16:creationId xmlns:a16="http://schemas.microsoft.com/office/drawing/2014/main" id="{DDE87C96-15A6-9298-29D1-937E4783ABF2}"/>
              </a:ext>
            </a:extLst>
          </p:cNvPr>
          <p:cNvSpPr/>
          <p:nvPr/>
        </p:nvSpPr>
        <p:spPr>
          <a:xfrm>
            <a:off x="6121995" y="929781"/>
            <a:ext cx="2243746" cy="638478"/>
          </a:xfrm>
          <a:prstGeom prst="roundRect">
            <a:avLst/>
          </a:prstGeom>
          <a:solidFill>
            <a:srgbClr val="1F1F1F"/>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Sample Preparation</a:t>
            </a:r>
            <a:endPar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kumimoji="1" lang="ja-JP" altLang="en-US"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9CB9637A-154F-813E-084F-02FEAF89F5AA}"/>
              </a:ext>
            </a:extLst>
          </p:cNvPr>
          <p:cNvSpPr/>
          <p:nvPr/>
        </p:nvSpPr>
        <p:spPr>
          <a:xfrm>
            <a:off x="3577852" y="1236320"/>
            <a:ext cx="4787889"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cs typeface="Calibri" panose="020F0502020204030204" pitchFamily="34" charset="0"/>
            </a:endParaRPr>
          </a:p>
        </p:txBody>
      </p:sp>
      <p:grpSp>
        <p:nvGrpSpPr>
          <p:cNvPr id="19" name="グループ化 18">
            <a:extLst>
              <a:ext uri="{FF2B5EF4-FFF2-40B4-BE49-F238E27FC236}">
                <a16:creationId xmlns:a16="http://schemas.microsoft.com/office/drawing/2014/main" id="{82AB1D70-876F-0337-289A-D329BF6CE3A6}"/>
              </a:ext>
            </a:extLst>
          </p:cNvPr>
          <p:cNvGrpSpPr/>
          <p:nvPr/>
        </p:nvGrpSpPr>
        <p:grpSpPr>
          <a:xfrm>
            <a:off x="3685988" y="1593300"/>
            <a:ext cx="1872250" cy="554741"/>
            <a:chOff x="424543" y="495980"/>
            <a:chExt cx="3140033" cy="930380"/>
          </a:xfrm>
        </p:grpSpPr>
        <p:pic>
          <p:nvPicPr>
            <p:cNvPr id="20" name="図 19">
              <a:extLst>
                <a:ext uri="{FF2B5EF4-FFF2-40B4-BE49-F238E27FC236}">
                  <a16:creationId xmlns:a16="http://schemas.microsoft.com/office/drawing/2014/main" id="{FA97410F-4918-DEDC-996A-F4492A03DA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543" y="495980"/>
              <a:ext cx="3140033" cy="930380"/>
            </a:xfrm>
            <a:prstGeom prst="rect">
              <a:avLst/>
            </a:prstGeom>
          </p:spPr>
        </p:pic>
        <p:sp>
          <p:nvSpPr>
            <p:cNvPr id="21" name="楕円 20">
              <a:extLst>
                <a:ext uri="{FF2B5EF4-FFF2-40B4-BE49-F238E27FC236}">
                  <a16:creationId xmlns:a16="http://schemas.microsoft.com/office/drawing/2014/main" id="{D1F0FFDB-F826-6D25-FA21-C0BD464EA794}"/>
                </a:ext>
              </a:extLst>
            </p:cNvPr>
            <p:cNvSpPr/>
            <p:nvPr/>
          </p:nvSpPr>
          <p:spPr>
            <a:xfrm>
              <a:off x="1994559" y="870857"/>
              <a:ext cx="751114" cy="424543"/>
            </a:xfrm>
            <a:prstGeom prst="ellipse">
              <a:avLst/>
            </a:prstGeom>
            <a:noFill/>
            <a:ln w="952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pic>
          <p:nvPicPr>
            <p:cNvPr id="22" name="グラフィックス 21" descr="はさみ 単色塗りつぶし">
              <a:extLst>
                <a:ext uri="{FF2B5EF4-FFF2-40B4-BE49-F238E27FC236}">
                  <a16:creationId xmlns:a16="http://schemas.microsoft.com/office/drawing/2014/main" id="{FEC70615-761C-7351-0F01-7FF2A79FEF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1115" y="674583"/>
              <a:ext cx="489115" cy="489115"/>
            </a:xfrm>
            <a:prstGeom prst="rect">
              <a:avLst/>
            </a:prstGeom>
          </p:spPr>
        </p:pic>
      </p:grpSp>
      <p:sp>
        <p:nvSpPr>
          <p:cNvPr id="23" name="テキスト ボックス 22">
            <a:extLst>
              <a:ext uri="{FF2B5EF4-FFF2-40B4-BE49-F238E27FC236}">
                <a16:creationId xmlns:a16="http://schemas.microsoft.com/office/drawing/2014/main" id="{9A9FB0DF-59F2-9B50-FDEC-1C8760FBFABB}"/>
              </a:ext>
            </a:extLst>
          </p:cNvPr>
          <p:cNvSpPr txBox="1"/>
          <p:nvPr/>
        </p:nvSpPr>
        <p:spPr>
          <a:xfrm>
            <a:off x="4045057" y="1320270"/>
            <a:ext cx="1606443"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Euthanized</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24" name="図 23">
            <a:extLst>
              <a:ext uri="{FF2B5EF4-FFF2-40B4-BE49-F238E27FC236}">
                <a16:creationId xmlns:a16="http://schemas.microsoft.com/office/drawing/2014/main" id="{0D2BA68A-6FA7-2CF9-156B-34C2E7650BB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64357" y="2363962"/>
            <a:ext cx="878329" cy="305506"/>
          </a:xfrm>
          <a:prstGeom prst="rect">
            <a:avLst/>
          </a:prstGeom>
        </p:spPr>
      </p:pic>
      <p:sp>
        <p:nvSpPr>
          <p:cNvPr id="25" name="テキスト ボックス 24">
            <a:extLst>
              <a:ext uri="{FF2B5EF4-FFF2-40B4-BE49-F238E27FC236}">
                <a16:creationId xmlns:a16="http://schemas.microsoft.com/office/drawing/2014/main" id="{336C3668-E86C-E6A8-2E17-EC5406D0F789}"/>
              </a:ext>
            </a:extLst>
          </p:cNvPr>
          <p:cNvSpPr txBox="1"/>
          <p:nvPr/>
        </p:nvSpPr>
        <p:spPr>
          <a:xfrm>
            <a:off x="5518368" y="2411220"/>
            <a:ext cx="972129"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Testis</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26" name="グラフィックス 25">
            <a:extLst>
              <a:ext uri="{FF2B5EF4-FFF2-40B4-BE49-F238E27FC236}">
                <a16:creationId xmlns:a16="http://schemas.microsoft.com/office/drawing/2014/main" id="{54BFF85E-AAF2-9EA9-FDD4-0FBD5757B0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4489" y="3447584"/>
            <a:ext cx="755620" cy="876081"/>
          </a:xfrm>
          <a:prstGeom prst="rect">
            <a:avLst/>
          </a:prstGeom>
        </p:spPr>
      </p:pic>
      <p:sp>
        <p:nvSpPr>
          <p:cNvPr id="27" name="テキスト ボックス 26">
            <a:extLst>
              <a:ext uri="{FF2B5EF4-FFF2-40B4-BE49-F238E27FC236}">
                <a16:creationId xmlns:a16="http://schemas.microsoft.com/office/drawing/2014/main" id="{404598E7-3D27-1B76-9DA9-285A8ABA4659}"/>
              </a:ext>
            </a:extLst>
          </p:cNvPr>
          <p:cNvSpPr txBox="1"/>
          <p:nvPr/>
        </p:nvSpPr>
        <p:spPr>
          <a:xfrm>
            <a:off x="6065913" y="3985111"/>
            <a:ext cx="1586756" cy="338554"/>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Cell Suspension</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
        <p:nvSpPr>
          <p:cNvPr id="28" name="四角形: 角を丸くする 27">
            <a:extLst>
              <a:ext uri="{FF2B5EF4-FFF2-40B4-BE49-F238E27FC236}">
                <a16:creationId xmlns:a16="http://schemas.microsoft.com/office/drawing/2014/main" id="{2055B87F-AB0C-3680-B8F5-2279EE074611}"/>
              </a:ext>
            </a:extLst>
          </p:cNvPr>
          <p:cNvSpPr/>
          <p:nvPr/>
        </p:nvSpPr>
        <p:spPr>
          <a:xfrm>
            <a:off x="9758101" y="917081"/>
            <a:ext cx="2243746" cy="638478"/>
          </a:xfrm>
          <a:prstGeom prst="roundRect">
            <a:avLst/>
          </a:prstGeom>
          <a:solidFill>
            <a:srgbClr val="1F1F1F"/>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RNA-seq Analysis</a:t>
            </a:r>
            <a:endPar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kumimoji="1" lang="ja-JP" altLang="en-US" dirty="0">
              <a:latin typeface="Calibri" panose="020F0502020204030204" pitchFamily="34" charset="0"/>
              <a:cs typeface="Calibri" panose="020F0502020204030204" pitchFamily="34" charset="0"/>
            </a:endParaRPr>
          </a:p>
        </p:txBody>
      </p:sp>
      <p:sp>
        <p:nvSpPr>
          <p:cNvPr id="29" name="正方形/長方形 28">
            <a:extLst>
              <a:ext uri="{FF2B5EF4-FFF2-40B4-BE49-F238E27FC236}">
                <a16:creationId xmlns:a16="http://schemas.microsoft.com/office/drawing/2014/main" id="{2FB0E8B9-35C2-DC0A-A8D8-D6C2C40C0F86}"/>
              </a:ext>
            </a:extLst>
          </p:cNvPr>
          <p:cNvSpPr/>
          <p:nvPr/>
        </p:nvSpPr>
        <p:spPr>
          <a:xfrm>
            <a:off x="8561909" y="1236320"/>
            <a:ext cx="3439938"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cs typeface="Calibri" panose="020F0502020204030204" pitchFamily="34" charset="0"/>
            </a:endParaRPr>
          </a:p>
        </p:txBody>
      </p:sp>
      <p:sp>
        <p:nvSpPr>
          <p:cNvPr id="30" name="AutoShape 4" descr="R logo">
            <a:extLst>
              <a:ext uri="{FF2B5EF4-FFF2-40B4-BE49-F238E27FC236}">
                <a16:creationId xmlns:a16="http://schemas.microsoft.com/office/drawing/2014/main" id="{F0B4DB51-AEDF-FA28-27C8-03615FB3E2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Calibri" panose="020F0502020204030204" pitchFamily="34" charset="0"/>
              <a:cs typeface="Calibri" panose="020F0502020204030204" pitchFamily="34" charset="0"/>
            </a:endParaRPr>
          </a:p>
        </p:txBody>
      </p:sp>
      <p:pic>
        <p:nvPicPr>
          <p:cNvPr id="31" name="図 30">
            <a:extLst>
              <a:ext uri="{FF2B5EF4-FFF2-40B4-BE49-F238E27FC236}">
                <a16:creationId xmlns:a16="http://schemas.microsoft.com/office/drawing/2014/main" id="{E3FD7FF9-F804-9274-D67F-F58E36289ED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32134" y="3242214"/>
            <a:ext cx="536494" cy="871804"/>
          </a:xfrm>
          <a:prstGeom prst="rect">
            <a:avLst/>
          </a:prstGeom>
        </p:spPr>
      </p:pic>
      <p:pic>
        <p:nvPicPr>
          <p:cNvPr id="32" name="図 31">
            <a:extLst>
              <a:ext uri="{FF2B5EF4-FFF2-40B4-BE49-F238E27FC236}">
                <a16:creationId xmlns:a16="http://schemas.microsoft.com/office/drawing/2014/main" id="{91552D29-E5CC-181D-5D8D-72784EB8906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00904" y="2651902"/>
            <a:ext cx="372467" cy="605260"/>
          </a:xfrm>
          <a:prstGeom prst="rect">
            <a:avLst/>
          </a:prstGeom>
        </p:spPr>
      </p:pic>
      <p:pic>
        <p:nvPicPr>
          <p:cNvPr id="33" name="図 32">
            <a:extLst>
              <a:ext uri="{FF2B5EF4-FFF2-40B4-BE49-F238E27FC236}">
                <a16:creationId xmlns:a16="http://schemas.microsoft.com/office/drawing/2014/main" id="{7F10E87B-BDA5-EDC9-D292-C2237D5059E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31861" y="2163486"/>
            <a:ext cx="160128" cy="260209"/>
          </a:xfrm>
          <a:prstGeom prst="rect">
            <a:avLst/>
          </a:prstGeom>
        </p:spPr>
      </p:pic>
      <p:sp>
        <p:nvSpPr>
          <p:cNvPr id="34" name="テキスト ボックス 33">
            <a:extLst>
              <a:ext uri="{FF2B5EF4-FFF2-40B4-BE49-F238E27FC236}">
                <a16:creationId xmlns:a16="http://schemas.microsoft.com/office/drawing/2014/main" id="{58EED1E4-777A-0BB5-1849-AB7E4C5924A8}"/>
              </a:ext>
            </a:extLst>
          </p:cNvPr>
          <p:cNvSpPr txBox="1"/>
          <p:nvPr/>
        </p:nvSpPr>
        <p:spPr>
          <a:xfrm>
            <a:off x="922715" y="2018086"/>
            <a:ext cx="779188" cy="338554"/>
          </a:xfrm>
          <a:prstGeom prst="rect">
            <a:avLst/>
          </a:prstGeom>
          <a:noFill/>
        </p:spPr>
        <p:txBody>
          <a:bodyPr wrap="none" rtlCol="0">
            <a:spAutoFit/>
          </a:bodyPr>
          <a:lstStyle/>
          <a:p>
            <a:r>
              <a:rPr kumimoji="1"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1"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week</a:t>
            </a:r>
            <a:endParaRPr kumimoji="1"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35" name="グラフィックス 34" descr="砂時計: 終了 単色塗りつぶし">
            <a:extLst>
              <a:ext uri="{FF2B5EF4-FFF2-40B4-BE49-F238E27FC236}">
                <a16:creationId xmlns:a16="http://schemas.microsoft.com/office/drawing/2014/main" id="{3658BB16-23F3-4E54-CBB5-B0D12CF8C2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801" y="1974593"/>
            <a:ext cx="464953" cy="464953"/>
          </a:xfrm>
          <a:prstGeom prst="rect">
            <a:avLst/>
          </a:prstGeom>
        </p:spPr>
      </p:pic>
      <p:pic>
        <p:nvPicPr>
          <p:cNvPr id="36" name="図 35">
            <a:extLst>
              <a:ext uri="{FF2B5EF4-FFF2-40B4-BE49-F238E27FC236}">
                <a16:creationId xmlns:a16="http://schemas.microsoft.com/office/drawing/2014/main" id="{0DE2CD8C-87E5-45B8-9BFA-800523E1290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761057" y="2413207"/>
            <a:ext cx="771149" cy="305506"/>
          </a:xfrm>
          <a:prstGeom prst="rect">
            <a:avLst/>
          </a:prstGeom>
        </p:spPr>
      </p:pic>
      <p:pic>
        <p:nvPicPr>
          <p:cNvPr id="37" name="図 36">
            <a:extLst>
              <a:ext uri="{FF2B5EF4-FFF2-40B4-BE49-F238E27FC236}">
                <a16:creationId xmlns:a16="http://schemas.microsoft.com/office/drawing/2014/main" id="{A5E445ED-147A-4057-8FCF-2378C2A9925F}"/>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583998" y="2392727"/>
            <a:ext cx="878329" cy="305506"/>
          </a:xfrm>
          <a:prstGeom prst="rect">
            <a:avLst/>
          </a:prstGeom>
        </p:spPr>
      </p:pic>
      <p:sp>
        <p:nvSpPr>
          <p:cNvPr id="38" name="テキスト ボックス 37">
            <a:extLst>
              <a:ext uri="{FF2B5EF4-FFF2-40B4-BE49-F238E27FC236}">
                <a16:creationId xmlns:a16="http://schemas.microsoft.com/office/drawing/2014/main" id="{FEC6AF6C-987D-8A51-F25E-5F8DB5F23864}"/>
              </a:ext>
            </a:extLst>
          </p:cNvPr>
          <p:cNvSpPr txBox="1"/>
          <p:nvPr/>
        </p:nvSpPr>
        <p:spPr>
          <a:xfrm>
            <a:off x="3670779" y="2396683"/>
            <a:ext cx="924257"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Ovary</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
        <p:nvSpPr>
          <p:cNvPr id="39" name="テキスト ボックス 38">
            <a:extLst>
              <a:ext uri="{FF2B5EF4-FFF2-40B4-BE49-F238E27FC236}">
                <a16:creationId xmlns:a16="http://schemas.microsoft.com/office/drawing/2014/main" id="{2E033D00-77D7-6411-5B88-A2047FA9DC39}"/>
              </a:ext>
            </a:extLst>
          </p:cNvPr>
          <p:cNvSpPr txBox="1"/>
          <p:nvPr/>
        </p:nvSpPr>
        <p:spPr>
          <a:xfrm>
            <a:off x="4571604" y="2412343"/>
            <a:ext cx="972129"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Intestine</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0" name="図 39">
            <a:extLst>
              <a:ext uri="{FF2B5EF4-FFF2-40B4-BE49-F238E27FC236}">
                <a16:creationId xmlns:a16="http://schemas.microsoft.com/office/drawing/2014/main" id="{4CA204D3-B7BF-F6EB-9459-3BD212AEB3D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103437" y="1607395"/>
            <a:ext cx="1860765" cy="551338"/>
          </a:xfrm>
          <a:prstGeom prst="rect">
            <a:avLst/>
          </a:prstGeom>
        </p:spPr>
      </p:pic>
      <p:sp>
        <p:nvSpPr>
          <p:cNvPr id="41" name="テキスト ボックス 40">
            <a:extLst>
              <a:ext uri="{FF2B5EF4-FFF2-40B4-BE49-F238E27FC236}">
                <a16:creationId xmlns:a16="http://schemas.microsoft.com/office/drawing/2014/main" id="{AC56E6AC-27F2-2390-D95E-E5380473424B}"/>
              </a:ext>
            </a:extLst>
          </p:cNvPr>
          <p:cNvSpPr txBox="1"/>
          <p:nvPr/>
        </p:nvSpPr>
        <p:spPr>
          <a:xfrm>
            <a:off x="6440646" y="1348712"/>
            <a:ext cx="1606443"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Euthanized</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2" name="図 41">
            <a:extLst>
              <a:ext uri="{FF2B5EF4-FFF2-40B4-BE49-F238E27FC236}">
                <a16:creationId xmlns:a16="http://schemas.microsoft.com/office/drawing/2014/main" id="{F5103553-0D3E-ACD7-8CDD-5C24D80EF91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63536" y="2961855"/>
            <a:ext cx="160128" cy="260209"/>
          </a:xfrm>
          <a:prstGeom prst="rect">
            <a:avLst/>
          </a:prstGeom>
        </p:spPr>
      </p:pic>
      <p:pic>
        <p:nvPicPr>
          <p:cNvPr id="43" name="図 42">
            <a:extLst>
              <a:ext uri="{FF2B5EF4-FFF2-40B4-BE49-F238E27FC236}">
                <a16:creationId xmlns:a16="http://schemas.microsoft.com/office/drawing/2014/main" id="{5FB7CF1B-7105-94CE-96CF-9950E6522E8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11439" y="2961855"/>
            <a:ext cx="160128" cy="260209"/>
          </a:xfrm>
          <a:prstGeom prst="rect">
            <a:avLst/>
          </a:prstGeom>
        </p:spPr>
      </p:pic>
      <p:pic>
        <p:nvPicPr>
          <p:cNvPr id="44" name="図 43">
            <a:extLst>
              <a:ext uri="{FF2B5EF4-FFF2-40B4-BE49-F238E27FC236}">
                <a16:creationId xmlns:a16="http://schemas.microsoft.com/office/drawing/2014/main" id="{13E0C17F-7C6E-7D65-AB40-75B07E6C3F5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959341" y="2961855"/>
            <a:ext cx="160128" cy="260209"/>
          </a:xfrm>
          <a:prstGeom prst="rect">
            <a:avLst/>
          </a:prstGeom>
        </p:spPr>
      </p:pic>
      <p:sp>
        <p:nvSpPr>
          <p:cNvPr id="45" name="テキスト ボックス 44">
            <a:extLst>
              <a:ext uri="{FF2B5EF4-FFF2-40B4-BE49-F238E27FC236}">
                <a16:creationId xmlns:a16="http://schemas.microsoft.com/office/drawing/2014/main" id="{C4C890EC-623D-690F-C667-B8325F6C67E1}"/>
              </a:ext>
            </a:extLst>
          </p:cNvPr>
          <p:cNvSpPr txBox="1"/>
          <p:nvPr/>
        </p:nvSpPr>
        <p:spPr>
          <a:xfrm>
            <a:off x="5244642" y="1798855"/>
            <a:ext cx="972129" cy="338554"/>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X 6</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7" name="図 46">
            <a:extLst>
              <a:ext uri="{FF2B5EF4-FFF2-40B4-BE49-F238E27FC236}">
                <a16:creationId xmlns:a16="http://schemas.microsoft.com/office/drawing/2014/main" id="{EEC259F7-CF09-88DC-FEB2-C07F0F79512A}"/>
              </a:ext>
            </a:extLst>
          </p:cNvPr>
          <p:cNvPicPr>
            <a:picLocks noChangeAspect="1"/>
          </p:cNvPicPr>
          <p:nvPr/>
        </p:nvPicPr>
        <p:blipFill>
          <a:blip r:embed="rId15"/>
          <a:stretch>
            <a:fillRect/>
          </a:stretch>
        </p:blipFill>
        <p:spPr>
          <a:xfrm>
            <a:off x="9101695" y="1277034"/>
            <a:ext cx="1168460" cy="1244664"/>
          </a:xfrm>
          <a:prstGeom prst="rect">
            <a:avLst/>
          </a:prstGeom>
        </p:spPr>
      </p:pic>
      <p:sp>
        <p:nvSpPr>
          <p:cNvPr id="48" name="テキスト ボックス 47">
            <a:extLst>
              <a:ext uri="{FF2B5EF4-FFF2-40B4-BE49-F238E27FC236}">
                <a16:creationId xmlns:a16="http://schemas.microsoft.com/office/drawing/2014/main" id="{54AE66B7-E05C-F026-B165-7C6E64267E2B}"/>
              </a:ext>
            </a:extLst>
          </p:cNvPr>
          <p:cNvSpPr txBox="1"/>
          <p:nvPr/>
        </p:nvSpPr>
        <p:spPr>
          <a:xfrm>
            <a:off x="7621573" y="1782345"/>
            <a:ext cx="972129" cy="338554"/>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X 3</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9" name="図 48">
            <a:extLst>
              <a:ext uri="{FF2B5EF4-FFF2-40B4-BE49-F238E27FC236}">
                <a16:creationId xmlns:a16="http://schemas.microsoft.com/office/drawing/2014/main" id="{785DBFDC-63C5-6489-931D-C3BDFFEEF42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90063" y="4675823"/>
            <a:ext cx="160128" cy="260209"/>
          </a:xfrm>
          <a:prstGeom prst="rect">
            <a:avLst/>
          </a:prstGeom>
        </p:spPr>
      </p:pic>
      <p:pic>
        <p:nvPicPr>
          <p:cNvPr id="50" name="グラフィックス 49">
            <a:extLst>
              <a:ext uri="{FF2B5EF4-FFF2-40B4-BE49-F238E27FC236}">
                <a16:creationId xmlns:a16="http://schemas.microsoft.com/office/drawing/2014/main" id="{19C97C31-87AC-1813-BB39-14F169A116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4489" y="5047310"/>
            <a:ext cx="755620" cy="876081"/>
          </a:xfrm>
          <a:prstGeom prst="rect">
            <a:avLst/>
          </a:prstGeom>
        </p:spPr>
      </p:pic>
      <p:sp>
        <p:nvSpPr>
          <p:cNvPr id="51" name="テキスト ボックス 50">
            <a:extLst>
              <a:ext uri="{FF2B5EF4-FFF2-40B4-BE49-F238E27FC236}">
                <a16:creationId xmlns:a16="http://schemas.microsoft.com/office/drawing/2014/main" id="{1F64951E-8072-E9DA-8E3E-B6D00E8C5DC1}"/>
              </a:ext>
            </a:extLst>
          </p:cNvPr>
          <p:cNvSpPr txBox="1"/>
          <p:nvPr/>
        </p:nvSpPr>
        <p:spPr>
          <a:xfrm>
            <a:off x="6065913" y="5584837"/>
            <a:ext cx="1586756" cy="338554"/>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Extracted RNA</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
        <p:nvSpPr>
          <p:cNvPr id="56" name="テキスト ボックス 55">
            <a:extLst>
              <a:ext uri="{FF2B5EF4-FFF2-40B4-BE49-F238E27FC236}">
                <a16:creationId xmlns:a16="http://schemas.microsoft.com/office/drawing/2014/main" id="{2F111803-F099-B962-C992-3155D7D2FF4B}"/>
              </a:ext>
            </a:extLst>
          </p:cNvPr>
          <p:cNvSpPr txBox="1"/>
          <p:nvPr/>
        </p:nvSpPr>
        <p:spPr>
          <a:xfrm>
            <a:off x="10331201" y="1681881"/>
            <a:ext cx="1586756" cy="338554"/>
          </a:xfrm>
          <a:prstGeom prst="rect">
            <a:avLst/>
          </a:prstGeom>
          <a:noFill/>
        </p:spPr>
        <p:txBody>
          <a:bodyPr wrap="square">
            <a:spAutoFit/>
          </a:bodyPr>
          <a:lstStyle/>
          <a:p>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NGS sequencing	</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1026" name="Picture 2" descr="Computer Icon Vector. Stock ベクター | Adobe Stock">
            <a:extLst>
              <a:ext uri="{FF2B5EF4-FFF2-40B4-BE49-F238E27FC236}">
                <a16:creationId xmlns:a16="http://schemas.microsoft.com/office/drawing/2014/main" id="{B362FCA7-61CD-D206-D338-95095867ED9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73202" y="2749774"/>
            <a:ext cx="1625446" cy="1300357"/>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a:extLst>
              <a:ext uri="{FF2B5EF4-FFF2-40B4-BE49-F238E27FC236}">
                <a16:creationId xmlns:a16="http://schemas.microsoft.com/office/drawing/2014/main" id="{7228981C-3646-E345-9E5E-97538CC9988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342938" y="2416083"/>
            <a:ext cx="372467" cy="605260"/>
          </a:xfrm>
          <a:prstGeom prst="rect">
            <a:avLst/>
          </a:prstGeom>
        </p:spPr>
      </p:pic>
      <p:sp>
        <p:nvSpPr>
          <p:cNvPr id="58" name="テキスト ボックス 57">
            <a:extLst>
              <a:ext uri="{FF2B5EF4-FFF2-40B4-BE49-F238E27FC236}">
                <a16:creationId xmlns:a16="http://schemas.microsoft.com/office/drawing/2014/main" id="{CE0D36A5-2F49-0A04-0D12-B843522F6D09}"/>
              </a:ext>
            </a:extLst>
          </p:cNvPr>
          <p:cNvSpPr txBox="1"/>
          <p:nvPr/>
        </p:nvSpPr>
        <p:spPr>
          <a:xfrm>
            <a:off x="10342938" y="3092108"/>
            <a:ext cx="1586756" cy="338554"/>
          </a:xfrm>
          <a:prstGeom prst="rect">
            <a:avLst/>
          </a:prstGeom>
          <a:noFill/>
        </p:spPr>
        <p:txBody>
          <a:bodyPr wrap="square">
            <a:spAutoFit/>
          </a:bodyPr>
          <a:lstStyle/>
          <a:p>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Analysis</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
        <p:nvSpPr>
          <p:cNvPr id="59" name="テキスト ボックス 58">
            <a:extLst>
              <a:ext uri="{FF2B5EF4-FFF2-40B4-BE49-F238E27FC236}">
                <a16:creationId xmlns:a16="http://schemas.microsoft.com/office/drawing/2014/main" id="{73586C6D-5C83-A087-9813-059FB2F3730D}"/>
              </a:ext>
            </a:extLst>
          </p:cNvPr>
          <p:cNvSpPr txBox="1"/>
          <p:nvPr/>
        </p:nvSpPr>
        <p:spPr>
          <a:xfrm>
            <a:off x="8731800" y="4440916"/>
            <a:ext cx="3100155" cy="338554"/>
          </a:xfrm>
          <a:prstGeom prst="rect">
            <a:avLst/>
          </a:prstGeom>
          <a:noFill/>
        </p:spPr>
        <p:txBody>
          <a:bodyPr wrap="square">
            <a:spAutoFit/>
          </a:bodyPr>
          <a:lstStyle/>
          <a:p>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Differential expressed genes (DEGs)</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60" name="図 59">
            <a:extLst>
              <a:ext uri="{FF2B5EF4-FFF2-40B4-BE49-F238E27FC236}">
                <a16:creationId xmlns:a16="http://schemas.microsoft.com/office/drawing/2014/main" id="{412EA831-0AEC-372C-131D-A60D6A52091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49107" y="4066898"/>
            <a:ext cx="160128" cy="260209"/>
          </a:xfrm>
          <a:prstGeom prst="rect">
            <a:avLst/>
          </a:prstGeom>
        </p:spPr>
      </p:pic>
      <p:pic>
        <p:nvPicPr>
          <p:cNvPr id="61" name="図 60">
            <a:extLst>
              <a:ext uri="{FF2B5EF4-FFF2-40B4-BE49-F238E27FC236}">
                <a16:creationId xmlns:a16="http://schemas.microsoft.com/office/drawing/2014/main" id="{BD0EA3D4-CEED-AF25-250F-2202CA96A93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49107" y="4867435"/>
            <a:ext cx="160128" cy="260209"/>
          </a:xfrm>
          <a:prstGeom prst="rect">
            <a:avLst/>
          </a:prstGeom>
        </p:spPr>
      </p:pic>
      <p:sp>
        <p:nvSpPr>
          <p:cNvPr id="62" name="テキスト ボックス 61">
            <a:extLst>
              <a:ext uri="{FF2B5EF4-FFF2-40B4-BE49-F238E27FC236}">
                <a16:creationId xmlns:a16="http://schemas.microsoft.com/office/drawing/2014/main" id="{524C255D-B22C-FFAB-6EB9-EF37E16C3457}"/>
              </a:ext>
            </a:extLst>
          </p:cNvPr>
          <p:cNvSpPr txBox="1"/>
          <p:nvPr/>
        </p:nvSpPr>
        <p:spPr>
          <a:xfrm>
            <a:off x="8727530" y="5337361"/>
            <a:ext cx="3100155" cy="584775"/>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GO enrichment </a:t>
            </a:r>
          </a:p>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KEGG pathway analysis</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
        <p:nvSpPr>
          <p:cNvPr id="46" name="テキスト ボックス 45">
            <a:extLst>
              <a:ext uri="{FF2B5EF4-FFF2-40B4-BE49-F238E27FC236}">
                <a16:creationId xmlns:a16="http://schemas.microsoft.com/office/drawing/2014/main" id="{53D03037-8105-62A9-6ED1-948CD7652D7D}"/>
              </a:ext>
            </a:extLst>
          </p:cNvPr>
          <p:cNvSpPr txBox="1"/>
          <p:nvPr/>
        </p:nvSpPr>
        <p:spPr>
          <a:xfrm>
            <a:off x="2036598" y="2886892"/>
            <a:ext cx="1347100" cy="338554"/>
          </a:xfrm>
          <a:prstGeom prst="rect">
            <a:avLst/>
          </a:prstGeom>
          <a:noFill/>
        </p:spPr>
        <p:txBody>
          <a:bodyPr wrap="none" rtlCol="0">
            <a:spAutoFit/>
          </a:bodyPr>
          <a:lstStyle/>
          <a:p>
            <a:pPr algn="ctr"/>
            <a:r>
              <a:rPr kumimoji="1" lang="en-US" altLang="ja-JP" sz="1600" dirty="0">
                <a:solidFill>
                  <a:schemeClr val="accent1">
                    <a:lumMod val="50000"/>
                  </a:schemeClr>
                </a:solidFill>
                <a:latin typeface="Calibri" panose="020F0502020204030204" pitchFamily="34" charset="0"/>
                <a:cs typeface="Calibri" panose="020F0502020204030204" pitchFamily="34" charset="0"/>
              </a:rPr>
              <a:t>At Kyoto Univ.</a:t>
            </a:r>
            <a:endParaRPr kumimoji="1"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70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5AAF9F7-EF1A-2D18-856D-EF1F74B7AF66}"/>
              </a:ext>
            </a:extLst>
          </p:cNvPr>
          <p:cNvSpPr txBox="1"/>
          <p:nvPr/>
        </p:nvSpPr>
        <p:spPr>
          <a:xfrm>
            <a:off x="525693" y="5135460"/>
            <a:ext cx="11308955" cy="1270861"/>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n-US" altLang="zh-CN" sz="2000" dirty="0">
                <a:effectLst/>
                <a:latin typeface="Calibri" panose="020F0502020204030204" pitchFamily="34" charset="0"/>
                <a:ea typeface="Calibri" panose="020F0502020204030204" pitchFamily="34" charset="0"/>
                <a:cs typeface="Calibri" panose="020F0502020204030204" pitchFamily="34" charset="0"/>
              </a:rPr>
              <a:t>U</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p-regulation</a:t>
            </a:r>
            <a:r>
              <a:rPr lang="zh-CN" altLang="en-US" sz="2000" dirty="0">
                <a:effectLst/>
                <a:latin typeface="Calibri" panose="020F0502020204030204" pitchFamily="34" charset="0"/>
                <a:ea typeface="Calibri" panose="020F0502020204030204" pitchFamily="34" charset="0"/>
                <a:cs typeface="Calibri" panose="020F0502020204030204" pitchFamily="34" charset="0"/>
              </a:rPr>
              <a:t>：</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G1 and S phase</a:t>
            </a:r>
          </a:p>
          <a:p>
            <a:pPr marL="342900" indent="-342900" algn="just">
              <a:lnSpc>
                <a:spcPct val="107000"/>
              </a:lnSpc>
              <a:spcAft>
                <a:spcPts val="800"/>
              </a:spcAft>
              <a:buFont typeface="Wingdings" panose="05000000000000000000" pitchFamily="2" charset="2"/>
              <a:buChar char="Ø"/>
            </a:pPr>
            <a:r>
              <a:rPr lang="en-US" altLang="ja-JP" sz="2000" dirty="0">
                <a:latin typeface="Calibri" panose="020F0502020204030204" pitchFamily="34" charset="0"/>
                <a:ea typeface="Calibri" panose="020F0502020204030204" pitchFamily="34" charset="0"/>
                <a:cs typeface="Calibri" panose="020F0502020204030204" pitchFamily="34" charset="0"/>
              </a:rPr>
              <a:t>D</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own-regulation in G2 and M phase</a:t>
            </a:r>
          </a:p>
          <a:p>
            <a:pPr algn="just">
              <a:lnSpc>
                <a:spcPct val="107000"/>
              </a:lnSpc>
              <a:spcAft>
                <a:spcPts val="800"/>
              </a:spcAft>
            </a:pPr>
            <a:r>
              <a:rPr lang="en-US" altLang="ja-JP" sz="2000" dirty="0">
                <a:latin typeface="Calibri" panose="020F0502020204030204" pitchFamily="34" charset="0"/>
                <a:ea typeface="Calibri" panose="020F0502020204030204" pitchFamily="34" charset="0"/>
                <a:cs typeface="Calibri" panose="020F0502020204030204" pitchFamily="34" charset="0"/>
              </a:rPr>
              <a:t>Under </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repairing and regeneration</a:t>
            </a:r>
            <a:r>
              <a:rPr lang="en-US" altLang="ja-JP" sz="2000" dirty="0">
                <a:latin typeface="Calibri" panose="020F0502020204030204" pitchFamily="34" charset="0"/>
                <a:ea typeface="Calibri" panose="020F0502020204030204" pitchFamily="34" charset="0"/>
                <a:cs typeface="Calibri" panose="020F0502020204030204" pitchFamily="34" charset="0"/>
              </a:rPr>
              <a:t> to</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 maintain </a:t>
            </a:r>
            <a:r>
              <a:rPr lang="en-US" altLang="ja-JP" sz="2000" dirty="0">
                <a:latin typeface="Calibri" panose="020F0502020204030204" pitchFamily="34" charset="0"/>
                <a:ea typeface="Calibri" panose="020F0502020204030204" pitchFamily="34" charset="0"/>
                <a:cs typeface="Calibri" panose="020F0502020204030204" pitchFamily="34" charset="0"/>
              </a:rPr>
              <a:t>function but delay division until necessary. </a:t>
            </a:r>
            <a:endParaRPr lang="ja-JP" altLang="ja-JP" sz="2400" dirty="0">
              <a:effectLst/>
              <a:latin typeface="Calibri" panose="020F0502020204030204" pitchFamily="34" charset="0"/>
              <a:ea typeface="游明朝" panose="02020400000000000000" pitchFamily="18"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0ABA8A4B-1E2C-6E51-3273-92A5FCE69306}"/>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059EDE41-248F-19E7-6DA1-53F7899315C5}"/>
              </a:ext>
            </a:extLst>
          </p:cNvPr>
          <p:cNvSpPr txBox="1"/>
          <p:nvPr/>
        </p:nvSpPr>
        <p:spPr>
          <a:xfrm>
            <a:off x="433888" y="548768"/>
            <a:ext cx="11400760" cy="830997"/>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Repair and regeneration take precedence over cell proliferation in intestine after </a:t>
            </a:r>
            <a:r>
              <a:rPr lang="en-US" altLang="ja-JP" sz="2400" dirty="0" err="1">
                <a:solidFill>
                  <a:schemeClr val="accent1">
                    <a:lumMod val="50000"/>
                  </a:schemeClr>
                </a:solidFill>
              </a:rPr>
              <a:t>ld</a:t>
            </a:r>
            <a:r>
              <a:rPr lang="en-US" altLang="ja-JP" sz="2400" dirty="0">
                <a:solidFill>
                  <a:schemeClr val="accent1">
                    <a:lumMod val="50000"/>
                  </a:schemeClr>
                </a:solidFill>
              </a:rPr>
              <a:t>/</a:t>
            </a:r>
            <a:r>
              <a:rPr lang="en-US" altLang="ja-JP" sz="2400" dirty="0" err="1">
                <a:solidFill>
                  <a:schemeClr val="accent1">
                    <a:lumMod val="50000"/>
                  </a:schemeClr>
                </a:solidFill>
              </a:rPr>
              <a:t>ldr</a:t>
            </a:r>
            <a:r>
              <a:rPr lang="en-US" altLang="ja-JP" sz="2400" dirty="0">
                <a:solidFill>
                  <a:schemeClr val="accent1">
                    <a:lumMod val="50000"/>
                  </a:schemeClr>
                </a:solidFill>
              </a:rPr>
              <a:t> irradiation</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graphicFrame>
        <p:nvGraphicFramePr>
          <p:cNvPr id="3" name="表 2">
            <a:extLst>
              <a:ext uri="{FF2B5EF4-FFF2-40B4-BE49-F238E27FC236}">
                <a16:creationId xmlns:a16="http://schemas.microsoft.com/office/drawing/2014/main" id="{89CD410B-665E-36AB-51DB-FF667DCB5A70}"/>
              </a:ext>
            </a:extLst>
          </p:cNvPr>
          <p:cNvGraphicFramePr>
            <a:graphicFrameLocks noGrp="1"/>
          </p:cNvGraphicFramePr>
          <p:nvPr>
            <p:extLst>
              <p:ext uri="{D42A27DB-BD31-4B8C-83A1-F6EECF244321}">
                <p14:modId xmlns:p14="http://schemas.microsoft.com/office/powerpoint/2010/main" val="453656962"/>
              </p:ext>
            </p:extLst>
          </p:nvPr>
        </p:nvGraphicFramePr>
        <p:xfrm>
          <a:off x="184377" y="1732077"/>
          <a:ext cx="5722629" cy="2870560"/>
        </p:xfrm>
        <a:graphic>
          <a:graphicData uri="http://schemas.openxmlformats.org/drawingml/2006/table">
            <a:tbl>
              <a:tblPr>
                <a:tableStyleId>{2D5ABB26-0587-4C30-8999-92F81FD0307C}</a:tableStyleId>
              </a:tblPr>
              <a:tblGrid>
                <a:gridCol w="2943342">
                  <a:extLst>
                    <a:ext uri="{9D8B030D-6E8A-4147-A177-3AD203B41FA5}">
                      <a16:colId xmlns:a16="http://schemas.microsoft.com/office/drawing/2014/main" val="2877846548"/>
                    </a:ext>
                  </a:extLst>
                </a:gridCol>
                <a:gridCol w="926429">
                  <a:extLst>
                    <a:ext uri="{9D8B030D-6E8A-4147-A177-3AD203B41FA5}">
                      <a16:colId xmlns:a16="http://schemas.microsoft.com/office/drawing/2014/main" val="3878484068"/>
                    </a:ext>
                  </a:extLst>
                </a:gridCol>
                <a:gridCol w="926429">
                  <a:extLst>
                    <a:ext uri="{9D8B030D-6E8A-4147-A177-3AD203B41FA5}">
                      <a16:colId xmlns:a16="http://schemas.microsoft.com/office/drawing/2014/main" val="2794043712"/>
                    </a:ext>
                  </a:extLst>
                </a:gridCol>
                <a:gridCol w="926429">
                  <a:extLst>
                    <a:ext uri="{9D8B030D-6E8A-4147-A177-3AD203B41FA5}">
                      <a16:colId xmlns:a16="http://schemas.microsoft.com/office/drawing/2014/main" val="2184940141"/>
                    </a:ext>
                  </a:extLst>
                </a:gridCol>
              </a:tblGrid>
              <a:tr h="219662">
                <a:tc gridSpan="4">
                  <a:txBody>
                    <a:bodyPr/>
                    <a:lstStyle/>
                    <a:p>
                      <a:pPr algn="l" fontAlgn="b"/>
                      <a:r>
                        <a:rPr lang="en-US" sz="900" b="1" u="none" strike="noStrike" dirty="0">
                          <a:effectLst/>
                          <a:latin typeface="Arial" panose="020B0604020202020204" pitchFamily="34" charset="0"/>
                          <a:cs typeface="Arial" panose="020B0604020202020204" pitchFamily="34" charset="0"/>
                        </a:rPr>
                        <a:t>Table. KEGG pathway analysis of down-regulated DEGs from intestine after irradiation</a:t>
                      </a:r>
                      <a:endParaRPr lang="en-US" sz="9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97457" marR="97457" marT="48728" marB="48728">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0515245"/>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Term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Count</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err="1">
                          <a:effectLst/>
                          <a:latin typeface="Arial" panose="020B0604020202020204" pitchFamily="34" charset="0"/>
                          <a:cs typeface="Arial" panose="020B0604020202020204" pitchFamily="34" charset="0"/>
                        </a:rPr>
                        <a:t>PValue</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err="1">
                          <a:effectLst/>
                          <a:latin typeface="Arial" panose="020B0604020202020204" pitchFamily="34" charset="0"/>
                          <a:cs typeface="Arial" panose="020B0604020202020204" pitchFamily="34" charset="0"/>
                        </a:rPr>
                        <a:t>Benjamini</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835214"/>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Arginine and proline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a:effectLst/>
                          <a:latin typeface="Arial" panose="020B0604020202020204" pitchFamily="34" charset="0"/>
                          <a:cs typeface="Arial" panose="020B0604020202020204" pitchFamily="34" charset="0"/>
                        </a:rPr>
                        <a:t>1.66E-03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latin typeface="Arial" panose="020B0604020202020204" pitchFamily="34" charset="0"/>
                          <a:cs typeface="Arial" panose="020B0604020202020204" pitchFamily="34" charset="0"/>
                        </a:rPr>
                        <a:t>1.57E-01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2362561"/>
                  </a:ext>
                </a:extLst>
              </a:tr>
              <a:tr h="219662">
                <a:tc>
                  <a:txBody>
                    <a:bodyPr/>
                    <a:lstStyle/>
                    <a:p>
                      <a:pPr algn="l" fontAlgn="b"/>
                      <a:r>
                        <a:rPr lang="en-US" sz="900" u="none" strike="noStrike" dirty="0" err="1">
                          <a:effectLst/>
                          <a:latin typeface="Arial" panose="020B0604020202020204" pitchFamily="34" charset="0"/>
                          <a:cs typeface="Arial" panose="020B0604020202020204" pitchFamily="34" charset="0"/>
                        </a:rPr>
                        <a:t>FoxO</a:t>
                      </a:r>
                      <a:r>
                        <a:rPr lang="en-US" sz="900" u="none" strike="noStrike" dirty="0">
                          <a:effectLst/>
                          <a:latin typeface="Arial" panose="020B0604020202020204" pitchFamily="34" charset="0"/>
                          <a:cs typeface="Arial" panose="020B0604020202020204" pitchFamily="34" charset="0"/>
                        </a:rPr>
                        <a:t> signaling pathway</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12</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3.49E-03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1.57E-01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2940976299"/>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Cysteine and methionine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3.96E-03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1.57E-01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2449511748"/>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Glycine, serine and threonine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5.86E-03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1.63E-01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3183036237"/>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p53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6.85E-03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1.63E-01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3354398376"/>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Cell cycle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11</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9.03E-03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1.79E-01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4210089520"/>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Metabolic pathways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55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1.74E-02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2.75E-01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986383195"/>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Steroid biosynthesis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1.85E-02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2.75E-01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455048598"/>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Neuroactive ligand-receptor interaction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20</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4.48E-02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5.93E-01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860771122"/>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Glycerolipid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Arial" panose="020B0604020202020204" pitchFamily="34" charset="0"/>
                          <a:cs typeface="Arial" panose="020B0604020202020204" pitchFamily="34" charset="0"/>
                        </a:rPr>
                        <a:t>9.16E-02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1.00E+00</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295008"/>
                  </a:ext>
                </a:extLst>
              </a:tr>
              <a:tr h="219662">
                <a:tc>
                  <a:txBody>
                    <a:bodyPr/>
                    <a:lstStyle/>
                    <a:p>
                      <a:pPr algn="l" fontAlgn="b"/>
                      <a:endParaRPr lang="ja-JP" alt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endParaRPr lang="ja-JP" alt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endParaRPr lang="ja-JP" alt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endParaRPr lang="ja-JP" alt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0863750"/>
                  </a:ext>
                </a:extLst>
              </a:tr>
            </a:tbl>
          </a:graphicData>
        </a:graphic>
      </p:graphicFrame>
      <p:graphicFrame>
        <p:nvGraphicFramePr>
          <p:cNvPr id="9" name="表 8">
            <a:extLst>
              <a:ext uri="{FF2B5EF4-FFF2-40B4-BE49-F238E27FC236}">
                <a16:creationId xmlns:a16="http://schemas.microsoft.com/office/drawing/2014/main" id="{7D138E66-3E1F-3721-B02F-997C1CB09177}"/>
              </a:ext>
            </a:extLst>
          </p:cNvPr>
          <p:cNvGraphicFramePr>
            <a:graphicFrameLocks noGrp="1"/>
          </p:cNvGraphicFramePr>
          <p:nvPr>
            <p:extLst>
              <p:ext uri="{D42A27DB-BD31-4B8C-83A1-F6EECF244321}">
                <p14:modId xmlns:p14="http://schemas.microsoft.com/office/powerpoint/2010/main" val="1227715543"/>
              </p:ext>
            </p:extLst>
          </p:nvPr>
        </p:nvGraphicFramePr>
        <p:xfrm>
          <a:off x="6355428" y="1745161"/>
          <a:ext cx="5722629" cy="3742334"/>
        </p:xfrm>
        <a:graphic>
          <a:graphicData uri="http://schemas.openxmlformats.org/drawingml/2006/table">
            <a:tbl>
              <a:tblPr>
                <a:tableStyleId>{2D5ABB26-0587-4C30-8999-92F81FD0307C}</a:tableStyleId>
              </a:tblPr>
              <a:tblGrid>
                <a:gridCol w="2943342">
                  <a:extLst>
                    <a:ext uri="{9D8B030D-6E8A-4147-A177-3AD203B41FA5}">
                      <a16:colId xmlns:a16="http://schemas.microsoft.com/office/drawing/2014/main" val="2716537421"/>
                    </a:ext>
                  </a:extLst>
                </a:gridCol>
                <a:gridCol w="926429">
                  <a:extLst>
                    <a:ext uri="{9D8B030D-6E8A-4147-A177-3AD203B41FA5}">
                      <a16:colId xmlns:a16="http://schemas.microsoft.com/office/drawing/2014/main" val="2633963563"/>
                    </a:ext>
                  </a:extLst>
                </a:gridCol>
                <a:gridCol w="926429">
                  <a:extLst>
                    <a:ext uri="{9D8B030D-6E8A-4147-A177-3AD203B41FA5}">
                      <a16:colId xmlns:a16="http://schemas.microsoft.com/office/drawing/2014/main" val="2008029186"/>
                    </a:ext>
                  </a:extLst>
                </a:gridCol>
                <a:gridCol w="926429">
                  <a:extLst>
                    <a:ext uri="{9D8B030D-6E8A-4147-A177-3AD203B41FA5}">
                      <a16:colId xmlns:a16="http://schemas.microsoft.com/office/drawing/2014/main" val="10635613"/>
                    </a:ext>
                  </a:extLst>
                </a:gridCol>
              </a:tblGrid>
              <a:tr h="219662">
                <a:tc gridSpan="4">
                  <a:txBody>
                    <a:bodyPr/>
                    <a:lstStyle/>
                    <a:p>
                      <a:pPr algn="l" fontAlgn="b"/>
                      <a:r>
                        <a:rPr lang="en-US" sz="900" b="1" u="none" strike="noStrike" dirty="0">
                          <a:effectLst/>
                          <a:latin typeface="Arial" panose="020B0604020202020204" pitchFamily="34" charset="0"/>
                          <a:cs typeface="Arial" panose="020B0604020202020204" pitchFamily="34" charset="0"/>
                        </a:rPr>
                        <a:t>Table. KEGG pathway analysis of up-regulated DEGs from intestine after irradiation</a:t>
                      </a:r>
                      <a:endParaRPr lang="en-US" sz="9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97457" marR="97457" marT="48728" marB="48728">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87450767"/>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Term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Arial" panose="020B0604020202020204" pitchFamily="34" charset="0"/>
                          <a:cs typeface="Arial" panose="020B0604020202020204" pitchFamily="34" charset="0"/>
                        </a:rPr>
                        <a:t>Count</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Arial" panose="020B0604020202020204" pitchFamily="34" charset="0"/>
                          <a:cs typeface="Arial" panose="020B0604020202020204" pitchFamily="34" charset="0"/>
                        </a:rPr>
                        <a:t>PValue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err="1">
                          <a:effectLst/>
                          <a:latin typeface="Arial" panose="020B0604020202020204" pitchFamily="34" charset="0"/>
                          <a:cs typeface="Arial" panose="020B0604020202020204" pitchFamily="34" charset="0"/>
                        </a:rPr>
                        <a:t>Benjamini</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09341"/>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DNA replication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19</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a:effectLst/>
                          <a:latin typeface="Arial" panose="020B0604020202020204" pitchFamily="34" charset="0"/>
                          <a:cs typeface="Arial" panose="020B0604020202020204" pitchFamily="34" charset="0"/>
                        </a:rPr>
                        <a:t>2.81E-20</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a:effectLst/>
                          <a:latin typeface="Arial" panose="020B0604020202020204" pitchFamily="34" charset="0"/>
                          <a:cs typeface="Arial" panose="020B0604020202020204" pitchFamily="34" charset="0"/>
                        </a:rPr>
                        <a:t>3.49E-18</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12468626"/>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Homologous recombination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10</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2.86E-07</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1.77E-05</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2609835267"/>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Mismatch repair</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6.75E-07</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2.79E-05</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613467332"/>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Nucleotide excision repair</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9</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6.03E-05</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1.87E-03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3304837451"/>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Fanconi anemia pathway</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2.06E-04</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5.11E-03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129254489"/>
                  </a:ext>
                </a:extLst>
              </a:tr>
              <a:tr h="190430">
                <a:tc>
                  <a:txBody>
                    <a:bodyPr/>
                    <a:lstStyle/>
                    <a:p>
                      <a:pPr algn="l" fontAlgn="b"/>
                      <a:r>
                        <a:rPr lang="en-US" sz="900" u="none" strike="noStrike">
                          <a:effectLst/>
                          <a:latin typeface="Arial" panose="020B0604020202020204" pitchFamily="34" charset="0"/>
                          <a:cs typeface="Arial" panose="020B0604020202020204" pitchFamily="34" charset="0"/>
                        </a:rPr>
                        <a:t>Cell cycle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2.69E-04</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5.56E-03</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293215530"/>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Base excision repair</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9.91E-04</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1.76E-02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15711596"/>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Glyoxylate and dicarboxylate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5.69E-02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8.12E-01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3540802689"/>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Pyrimidine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6.52E-02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8.12E-01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046258568"/>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Fatty acid biosynthesis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3</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8.07E-02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8.12E-01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929742537"/>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Peroxisome</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8.35E-02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dirty="0">
                          <a:effectLst/>
                          <a:latin typeface="Arial" panose="020B0604020202020204" pitchFamily="34" charset="0"/>
                          <a:cs typeface="Arial" panose="020B0604020202020204" pitchFamily="34" charset="0"/>
                        </a:rPr>
                        <a:t>8.12E-01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3724488184"/>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Purine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9.34E-02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8.12E-01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20671007"/>
                  </a:ext>
                </a:extLst>
              </a:tr>
              <a:tr h="219662">
                <a:tc>
                  <a:txBody>
                    <a:bodyPr/>
                    <a:lstStyle/>
                    <a:p>
                      <a:pPr algn="l" fontAlgn="b"/>
                      <a:r>
                        <a:rPr lang="en-US" sz="900" u="none" strike="noStrike" dirty="0">
                          <a:effectLst/>
                          <a:latin typeface="Arial" panose="020B0604020202020204" pitchFamily="34" charset="0"/>
                          <a:cs typeface="Arial" panose="020B0604020202020204" pitchFamily="34" charset="0"/>
                        </a:rPr>
                        <a:t>Nucleotide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9.51E-02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8.12E-01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1201457111"/>
                  </a:ext>
                </a:extLst>
              </a:tr>
              <a:tr h="242020">
                <a:tc>
                  <a:txBody>
                    <a:bodyPr/>
                    <a:lstStyle/>
                    <a:p>
                      <a:pPr algn="l" fontAlgn="b"/>
                      <a:r>
                        <a:rPr lang="en-US" sz="900" u="none" strike="noStrike" dirty="0">
                          <a:effectLst/>
                          <a:latin typeface="Arial" panose="020B0604020202020204" pitchFamily="34" charset="0"/>
                          <a:cs typeface="Arial" panose="020B0604020202020204" pitchFamily="34" charset="0"/>
                        </a:rPr>
                        <a:t>Alanine, aspartate and glutamate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9.55E-02</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tc>
                  <a:txBody>
                    <a:bodyPr/>
                    <a:lstStyle/>
                    <a:p>
                      <a:pPr algn="ctr" fontAlgn="b"/>
                      <a:r>
                        <a:rPr lang="en-US" sz="900" u="none" strike="noStrike">
                          <a:effectLst/>
                          <a:latin typeface="Arial" panose="020B0604020202020204" pitchFamily="34" charset="0"/>
                          <a:cs typeface="Arial" panose="020B0604020202020204" pitchFamily="34" charset="0"/>
                        </a:rPr>
                        <a:t>8.12E-01</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tc>
                <a:extLst>
                  <a:ext uri="{0D108BD9-81ED-4DB2-BD59-A6C34878D82A}">
                    <a16:rowId xmlns:a16="http://schemas.microsoft.com/office/drawing/2014/main" val="633939845"/>
                  </a:ext>
                </a:extLst>
              </a:tr>
              <a:tr h="219662">
                <a:tc>
                  <a:txBody>
                    <a:bodyPr/>
                    <a:lstStyle/>
                    <a:p>
                      <a:pPr algn="l" fontAlgn="b"/>
                      <a:r>
                        <a:rPr lang="en-US" sz="900" u="none" strike="noStrike">
                          <a:effectLst/>
                          <a:latin typeface="Arial" panose="020B0604020202020204" pitchFamily="34" charset="0"/>
                          <a:cs typeface="Arial" panose="020B0604020202020204" pitchFamily="34" charset="0"/>
                        </a:rPr>
                        <a:t>Lysine degradation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9.89E-02</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8.12E-01</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6102" marR="6102" marT="610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612396"/>
                  </a:ext>
                </a:extLst>
              </a:tr>
            </a:tbl>
          </a:graphicData>
        </a:graphic>
      </p:graphicFrame>
      <p:sp>
        <p:nvSpPr>
          <p:cNvPr id="12" name="正方形/長方形 11">
            <a:extLst>
              <a:ext uri="{FF2B5EF4-FFF2-40B4-BE49-F238E27FC236}">
                <a16:creationId xmlns:a16="http://schemas.microsoft.com/office/drawing/2014/main" id="{25B7DDEC-976C-7B62-E5D0-FFC894221CBF}"/>
              </a:ext>
            </a:extLst>
          </p:cNvPr>
          <p:cNvSpPr/>
          <p:nvPr/>
        </p:nvSpPr>
        <p:spPr>
          <a:xfrm>
            <a:off x="184377" y="3275543"/>
            <a:ext cx="1886500" cy="266259"/>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381EDAB-308F-9DD0-5E00-5EBEBDD7FD59}"/>
              </a:ext>
            </a:extLst>
          </p:cNvPr>
          <p:cNvSpPr txBox="1"/>
          <p:nvPr/>
        </p:nvSpPr>
        <p:spPr>
          <a:xfrm>
            <a:off x="1426077" y="3275543"/>
            <a:ext cx="6174508" cy="312650"/>
          </a:xfrm>
          <a:prstGeom prst="rect">
            <a:avLst/>
          </a:prstGeom>
          <a:noFill/>
        </p:spPr>
        <p:txBody>
          <a:bodyPr wrap="square">
            <a:spAutoFit/>
          </a:bodyPr>
          <a:lstStyle/>
          <a:p>
            <a:pPr algn="just">
              <a:lnSpc>
                <a:spcPct val="107000"/>
              </a:lnSpc>
              <a:spcAft>
                <a:spcPts val="800"/>
              </a:spcAft>
            </a:pPr>
            <a:r>
              <a:rPr lang="en-GB" altLang="ja-JP" sz="14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(G</a:t>
            </a:r>
            <a:r>
              <a:rPr lang="en-US" altLang="ja-JP" sz="14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2/M; cyclin A/B;CDK1)</a:t>
            </a:r>
            <a:endParaRPr lang="ja-JP" altLang="ja-JP" sz="2000" dirty="0">
              <a:solidFill>
                <a:schemeClr val="accent1">
                  <a:lumMod val="60000"/>
                  <a:lumOff val="40000"/>
                </a:schemeClr>
              </a:solidFill>
              <a:effectLst/>
              <a:latin typeface="Calibri" panose="020F0502020204030204" pitchFamily="34" charset="0"/>
              <a:ea typeface="游明朝" panose="02020400000000000000" pitchFamily="18" charset="-128"/>
              <a:cs typeface="Calibri" panose="020F0502020204030204" pitchFamily="34" charset="0"/>
            </a:endParaRPr>
          </a:p>
        </p:txBody>
      </p:sp>
      <p:sp>
        <p:nvSpPr>
          <p:cNvPr id="14" name="テキスト ボックス 13">
            <a:extLst>
              <a:ext uri="{FF2B5EF4-FFF2-40B4-BE49-F238E27FC236}">
                <a16:creationId xmlns:a16="http://schemas.microsoft.com/office/drawing/2014/main" id="{60CF1BA0-0A3D-77A1-E943-5315566B45B9}"/>
              </a:ext>
            </a:extLst>
          </p:cNvPr>
          <p:cNvSpPr txBox="1"/>
          <p:nvPr/>
        </p:nvSpPr>
        <p:spPr>
          <a:xfrm>
            <a:off x="8659182" y="3230146"/>
            <a:ext cx="2106741" cy="324684"/>
          </a:xfrm>
          <a:prstGeom prst="rect">
            <a:avLst/>
          </a:prstGeom>
          <a:noFill/>
        </p:spPr>
        <p:txBody>
          <a:bodyPr wrap="square">
            <a:spAutoFit/>
          </a:bodyPr>
          <a:lstStyle/>
          <a:p>
            <a:pPr algn="just">
              <a:lnSpc>
                <a:spcPct val="107000"/>
              </a:lnSpc>
              <a:spcAft>
                <a:spcPts val="800"/>
              </a:spcAft>
            </a:pPr>
            <a:r>
              <a:rPr lang="en-GB" altLang="ja-JP" sz="14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(S</a:t>
            </a:r>
            <a:r>
              <a:rPr lang="en-US" altLang="ja-JP" sz="14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 cyclin E)</a:t>
            </a:r>
            <a:endParaRPr lang="ja-JP" altLang="ja-JP" sz="2000" dirty="0">
              <a:solidFill>
                <a:schemeClr val="accent1">
                  <a:lumMod val="60000"/>
                  <a:lumOff val="40000"/>
                </a:schemeClr>
              </a:solidFill>
              <a:effectLst/>
              <a:latin typeface="Calibri" panose="020F0502020204030204" pitchFamily="34" charset="0"/>
              <a:ea typeface="游明朝" panose="02020400000000000000" pitchFamily="18" charset="-128"/>
              <a:cs typeface="Calibri" panose="020F0502020204030204" pitchFamily="34" charset="0"/>
            </a:endParaRPr>
          </a:p>
        </p:txBody>
      </p:sp>
      <p:sp>
        <p:nvSpPr>
          <p:cNvPr id="15" name="正方形/長方形 14">
            <a:extLst>
              <a:ext uri="{FF2B5EF4-FFF2-40B4-BE49-F238E27FC236}">
                <a16:creationId xmlns:a16="http://schemas.microsoft.com/office/drawing/2014/main" id="{4B2C284E-2448-3099-3AA9-D1EBAB248C52}"/>
              </a:ext>
            </a:extLst>
          </p:cNvPr>
          <p:cNvSpPr/>
          <p:nvPr/>
        </p:nvSpPr>
        <p:spPr>
          <a:xfrm>
            <a:off x="6324260" y="2219747"/>
            <a:ext cx="1886500" cy="1322056"/>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C4AC66B9-73F3-BDDE-A8E6-A1068A86A82A}"/>
              </a:ext>
            </a:extLst>
          </p:cNvPr>
          <p:cNvSpPr/>
          <p:nvPr/>
        </p:nvSpPr>
        <p:spPr>
          <a:xfrm>
            <a:off x="6216520" y="1670342"/>
            <a:ext cx="5923215" cy="3936421"/>
          </a:xfrm>
          <a:prstGeom prst="roundRect">
            <a:avLst>
              <a:gd name="adj" fmla="val 6961"/>
            </a:avLst>
          </a:prstGeom>
          <a:noFill/>
          <a:ln w="127000">
            <a:solidFill>
              <a:srgbClr val="F8766D">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8C865F2-7B20-E621-448E-E453DCB74B9A}"/>
              </a:ext>
            </a:extLst>
          </p:cNvPr>
          <p:cNvSpPr/>
          <p:nvPr/>
        </p:nvSpPr>
        <p:spPr>
          <a:xfrm>
            <a:off x="84083" y="1711066"/>
            <a:ext cx="5923215" cy="2944579"/>
          </a:xfrm>
          <a:prstGeom prst="roundRect">
            <a:avLst>
              <a:gd name="adj" fmla="val 6961"/>
            </a:avLst>
          </a:prstGeom>
          <a:noFill/>
          <a:ln w="127000">
            <a:solidFill>
              <a:schemeClr val="accent3">
                <a:lumMod val="40000"/>
                <a:lumOff val="60000"/>
                <a:alpha val="4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130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929180B6-91CE-8DAA-2E56-A35B3D2112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3738" y="1302851"/>
            <a:ext cx="6197600" cy="4648200"/>
          </a:xfrm>
          <a:prstGeom prst="rect">
            <a:avLst/>
          </a:prstGeom>
        </p:spPr>
      </p:pic>
      <p:pic>
        <p:nvPicPr>
          <p:cNvPr id="6" name="図 5" descr="ダイアグラム&#10;&#10;低い精度で自動的に生成された説明">
            <a:extLst>
              <a:ext uri="{FF2B5EF4-FFF2-40B4-BE49-F238E27FC236}">
                <a16:creationId xmlns:a16="http://schemas.microsoft.com/office/drawing/2014/main" id="{5A21A472-A0B4-390D-65FE-45334230E8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868"/>
          <a:stretch/>
        </p:blipFill>
        <p:spPr>
          <a:xfrm>
            <a:off x="376169" y="1097536"/>
            <a:ext cx="5565535" cy="5144884"/>
          </a:xfrm>
          <a:prstGeom prst="rect">
            <a:avLst/>
          </a:prstGeom>
        </p:spPr>
      </p:pic>
      <p:sp>
        <p:nvSpPr>
          <p:cNvPr id="9" name="Rectangle 8">
            <a:extLst>
              <a:ext uri="{FF2B5EF4-FFF2-40B4-BE49-F238E27FC236}">
                <a16:creationId xmlns:a16="http://schemas.microsoft.com/office/drawing/2014/main" id="{ED19A631-13A1-A8CA-CEC2-BB93022E932E}"/>
              </a:ext>
            </a:extLst>
          </p:cNvPr>
          <p:cNvSpPr>
            <a:spLocks noChangeArrowheads="1"/>
          </p:cNvSpPr>
          <p:nvPr/>
        </p:nvSpPr>
        <p:spPr bwMode="auto">
          <a:xfrm>
            <a:off x="152400" y="5951051"/>
            <a:ext cx="11842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In contrast in testis, structural constituent of ribosome </a:t>
            </a:r>
            <a:r>
              <a:rPr kumimoji="0" lang="zh-CN" altLang="en-US" sz="1000" b="0" i="0" u="none" strike="noStrike" cap="none" normalizeH="0" baseline="0" dirty="0">
                <a:ln>
                  <a:noFill/>
                </a:ln>
                <a:solidFill>
                  <a:schemeClr val="tx1"/>
                </a:solidFill>
                <a:effectLst/>
                <a:latin typeface="DengXian" panose="02010600030101010101" pitchFamily="2" charset="-122"/>
                <a:ea typeface="DengXian" panose="02010600030101010101" pitchFamily="2" charset="-122"/>
                <a:cs typeface="Times New Roman" panose="02020603050405020304" pitchFamily="18" charset="0"/>
              </a:rPr>
              <a:t>（</a:t>
            </a: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MF</a:t>
            </a:r>
            <a:r>
              <a:rPr kumimoji="0" lang="zh-CN" altLang="en-US" sz="1000" b="0" i="0" u="none" strike="noStrike" cap="none" normalizeH="0" baseline="0" dirty="0">
                <a:ln>
                  <a:noFill/>
                </a:ln>
                <a:solidFill>
                  <a:schemeClr val="tx1"/>
                </a:solidFill>
                <a:effectLst/>
                <a:latin typeface="DengXian" panose="02010600030101010101" pitchFamily="2" charset="-122"/>
                <a:ea typeface="DengXian" panose="02010600030101010101" pitchFamily="2" charset="-122"/>
                <a:cs typeface="Times New Roman" panose="02020603050405020304" pitchFamily="18" charset="0"/>
              </a:rPr>
              <a:t>），</a:t>
            </a: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translation</a:t>
            </a:r>
            <a:r>
              <a:rPr kumimoji="0" lang="zh-CN" altLang="en-US" sz="1000" b="0" i="0" u="none" strike="noStrike" cap="none" normalizeH="0" baseline="0" dirty="0">
                <a:ln>
                  <a:noFill/>
                </a:ln>
                <a:solidFill>
                  <a:schemeClr val="tx1"/>
                </a:solidFill>
                <a:effectLst/>
                <a:latin typeface="DengXian" panose="02010600030101010101" pitchFamily="2" charset="-122"/>
                <a:ea typeface="DengXian" panose="02010600030101010101" pitchFamily="2" charset="-122"/>
                <a:cs typeface="Times New Roman" panose="02020603050405020304" pitchFamily="18" charset="0"/>
              </a:rPr>
              <a:t>（</a:t>
            </a: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BP</a:t>
            </a:r>
            <a:r>
              <a:rPr kumimoji="0" lang="zh-CN" altLang="en-US" sz="1000" b="0" i="0" u="none" strike="noStrike" cap="none" normalizeH="0" baseline="0" dirty="0">
                <a:ln>
                  <a:noFill/>
                </a:ln>
                <a:solidFill>
                  <a:schemeClr val="tx1"/>
                </a:solidFill>
                <a:effectLst/>
                <a:latin typeface="DengXian" panose="02010600030101010101" pitchFamily="2" charset="-122"/>
                <a:ea typeface="DengXian" panose="02010600030101010101" pitchFamily="2" charset="-122"/>
                <a:cs typeface="Times New Roman" panose="02020603050405020304" pitchFamily="18" charset="0"/>
              </a:rPr>
              <a:t>），</a:t>
            </a:r>
            <a:r>
              <a:rPr kumimoji="0" lang="zh-CN" altLang="en-US"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ribosome (CC) and mitochondrion(CC)  exhibited the extremely low p values</a:t>
            </a:r>
            <a:r>
              <a:rPr kumimoji="0" lang="en-GB"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in down-regulated</a:t>
            </a:r>
            <a:r>
              <a:rPr kumimoji="0" lang="en-GB" altLang="zh-CN"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GO</a:t>
            </a:r>
            <a:r>
              <a:rPr kumimoji="0" lang="en-GB"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list</a:t>
            </a: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which suggests that ribosome biogenesis and translation were significantly down-regulated after the irradiation in the testis. This finding also suggests that type B spermatogonia stopped proliferation, and that meiosis and spermiogenesis was promoted after the irradiation, which has been reported by the previous histological studies and single-cell RNA-seq analysis in this </a:t>
            </a:r>
            <a:br>
              <a:rPr kumimoji="0" lang="en-US" altLang="ja-JP" sz="1100" b="0" i="0" u="none" strike="noStrike" cap="none" normalizeH="0" baseline="0" dirty="0">
                <a:ln>
                  <a:noFill/>
                </a:ln>
                <a:solidFill>
                  <a:schemeClr val="tx1"/>
                </a:solidFill>
                <a:effectLst/>
                <a:latin typeface="Arial" panose="020B0604020202020204" pitchFamily="34" charset="0"/>
                <a:cs typeface="游明朝" panose="02020400000000000000" pitchFamily="18" charset="-128"/>
              </a:rPr>
            </a:b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study, presumably to discharge damaged spermatogenetic cells from the testis.</a:t>
            </a:r>
            <a:r>
              <a:rPr kumimoji="0" lang="en-US" altLang="ja-JP" sz="800" b="0" i="0" u="none" strike="noStrike" cap="none" normalizeH="0" baseline="0" dirty="0">
                <a:ln>
                  <a:noFill/>
                </a:ln>
                <a:solidFill>
                  <a:schemeClr val="tx1"/>
                </a:solidFill>
                <a:effectLst/>
              </a:rPr>
              <a:t> </a:t>
            </a:r>
            <a:r>
              <a:rPr kumimoji="0" lang="en-US" altLang="zh-CN" sz="10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F37D2780-FFDC-C1E2-2089-E2CF5EE7701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a:extLst>
              <a:ext uri="{FF2B5EF4-FFF2-40B4-BE49-F238E27FC236}">
                <a16:creationId xmlns:a16="http://schemas.microsoft.com/office/drawing/2014/main" id="{3C3285E6-230E-126E-B28C-902415C773D4}"/>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B6CDAF7A-CF97-67FB-8D1E-0C85CAF7A695}"/>
              </a:ext>
            </a:extLst>
          </p:cNvPr>
          <p:cNvSpPr txBox="1"/>
          <p:nvPr/>
        </p:nvSpPr>
        <p:spPr>
          <a:xfrm>
            <a:off x="433888" y="548768"/>
            <a:ext cx="10839701"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Reduction in reproductive activities in testis after </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ldr</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irradiation</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3" name="正方形/長方形 2">
            <a:extLst>
              <a:ext uri="{FF2B5EF4-FFF2-40B4-BE49-F238E27FC236}">
                <a16:creationId xmlns:a16="http://schemas.microsoft.com/office/drawing/2014/main" id="{B36E6632-54AD-8154-7A71-5CCD3446C90F}"/>
              </a:ext>
            </a:extLst>
          </p:cNvPr>
          <p:cNvSpPr/>
          <p:nvPr/>
        </p:nvSpPr>
        <p:spPr>
          <a:xfrm>
            <a:off x="6927095" y="1550587"/>
            <a:ext cx="1886500" cy="144864"/>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3548640-70AC-AFD1-EE17-929CC655E6D0}"/>
              </a:ext>
            </a:extLst>
          </p:cNvPr>
          <p:cNvSpPr/>
          <p:nvPr/>
        </p:nvSpPr>
        <p:spPr>
          <a:xfrm>
            <a:off x="6927095" y="2088451"/>
            <a:ext cx="1886500" cy="144864"/>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A565EDF-7B91-95D8-004B-4879A4C31E32}"/>
              </a:ext>
            </a:extLst>
          </p:cNvPr>
          <p:cNvSpPr/>
          <p:nvPr/>
        </p:nvSpPr>
        <p:spPr>
          <a:xfrm>
            <a:off x="6927095" y="2317005"/>
            <a:ext cx="1886500" cy="144864"/>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5A95D34-5E22-A3B0-811C-CF77C23DA1E8}"/>
              </a:ext>
            </a:extLst>
          </p:cNvPr>
          <p:cNvSpPr/>
          <p:nvPr/>
        </p:nvSpPr>
        <p:spPr>
          <a:xfrm>
            <a:off x="6927095" y="2609423"/>
            <a:ext cx="1886500" cy="144864"/>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F55AEC10-1A6F-2AC4-4923-2E20BC47CF56}"/>
              </a:ext>
            </a:extLst>
          </p:cNvPr>
          <p:cNvSpPr/>
          <p:nvPr/>
        </p:nvSpPr>
        <p:spPr>
          <a:xfrm>
            <a:off x="6210968" y="1069613"/>
            <a:ext cx="5923215" cy="4881438"/>
          </a:xfrm>
          <a:prstGeom prst="roundRect">
            <a:avLst>
              <a:gd name="adj" fmla="val 6961"/>
            </a:avLst>
          </a:prstGeom>
          <a:noFill/>
          <a:ln w="127000">
            <a:solidFill>
              <a:schemeClr val="accent3">
                <a:lumMod val="40000"/>
                <a:lumOff val="60000"/>
                <a:alpha val="4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B7946902-44C5-5A97-B38F-A3EA0EEBFEA9}"/>
              </a:ext>
            </a:extLst>
          </p:cNvPr>
          <p:cNvSpPr/>
          <p:nvPr/>
        </p:nvSpPr>
        <p:spPr>
          <a:xfrm>
            <a:off x="113071" y="1078771"/>
            <a:ext cx="5923215" cy="4872275"/>
          </a:xfrm>
          <a:prstGeom prst="roundRect">
            <a:avLst>
              <a:gd name="adj" fmla="val 6961"/>
            </a:avLst>
          </a:prstGeom>
          <a:noFill/>
          <a:ln w="127000">
            <a:solidFill>
              <a:srgbClr val="F8766D">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ダイアグラム&#10;&#10;低い精度で自動的に生成された説明">
            <a:extLst>
              <a:ext uri="{FF2B5EF4-FFF2-40B4-BE49-F238E27FC236}">
                <a16:creationId xmlns:a16="http://schemas.microsoft.com/office/drawing/2014/main" id="{1A087A38-A714-EF3D-7B74-3718A2E243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1615" t="25765" r="4904" b="26553"/>
          <a:stretch/>
        </p:blipFill>
        <p:spPr>
          <a:xfrm>
            <a:off x="433888" y="1302851"/>
            <a:ext cx="583969" cy="1549045"/>
          </a:xfrm>
          <a:prstGeom prst="rect">
            <a:avLst/>
          </a:prstGeom>
        </p:spPr>
      </p:pic>
    </p:spTree>
    <p:extLst>
      <p:ext uri="{BB962C8B-B14F-4D97-AF65-F5344CB8AC3E}">
        <p14:creationId xmlns:p14="http://schemas.microsoft.com/office/powerpoint/2010/main" val="375702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自動的に生成された説明">
            <a:extLst>
              <a:ext uri="{FF2B5EF4-FFF2-40B4-BE49-F238E27FC236}">
                <a16:creationId xmlns:a16="http://schemas.microsoft.com/office/drawing/2014/main" id="{758A0A7F-992F-6665-66C4-43C60C5611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305" b="14821"/>
          <a:stretch/>
        </p:blipFill>
        <p:spPr>
          <a:xfrm>
            <a:off x="47935" y="3463668"/>
            <a:ext cx="6055171" cy="3394332"/>
          </a:xfrm>
          <a:prstGeom prst="rect">
            <a:avLst/>
          </a:prstGeom>
        </p:spPr>
      </p:pic>
      <p:sp>
        <p:nvSpPr>
          <p:cNvPr id="4" name="テキスト ボックス 3">
            <a:extLst>
              <a:ext uri="{FF2B5EF4-FFF2-40B4-BE49-F238E27FC236}">
                <a16:creationId xmlns:a16="http://schemas.microsoft.com/office/drawing/2014/main" id="{AD7DDE0D-A885-CEBF-2E67-CDCC1D41FCBB}"/>
              </a:ext>
            </a:extLst>
          </p:cNvPr>
          <p:cNvSpPr txBox="1"/>
          <p:nvPr/>
        </p:nvSpPr>
        <p:spPr>
          <a:xfrm>
            <a:off x="6297051" y="994803"/>
            <a:ext cx="6176432" cy="1015663"/>
          </a:xfrm>
          <a:prstGeom prst="rect">
            <a:avLst/>
          </a:prstGeom>
          <a:noFill/>
        </p:spPr>
        <p:txBody>
          <a:bodyPr wrap="square">
            <a:spAutoFit/>
          </a:bodyPr>
          <a:lstStyle/>
          <a:p>
            <a:r>
              <a:rPr lang="en-US" altLang="zh-CN" sz="2000" dirty="0">
                <a:effectLst/>
                <a:latin typeface="Calibri" panose="020F0502020204030204" pitchFamily="34" charset="0"/>
                <a:ea typeface="Calibri" panose="020F0502020204030204" pitchFamily="34" charset="0"/>
                <a:cs typeface="Calibri" panose="020F0502020204030204" pitchFamily="34" charset="0"/>
              </a:rPr>
              <a:t>R</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eproductive activity </a:t>
            </a:r>
            <a:r>
              <a:rPr lang="en-US" altLang="zh-CN" sz="2000" dirty="0">
                <a:effectLst/>
                <a:latin typeface="Calibri" panose="020F0502020204030204" pitchFamily="34" charset="0"/>
                <a:ea typeface="Calibri" panose="020F0502020204030204" pitchFamily="34" charset="0"/>
                <a:cs typeface="Calibri" panose="020F0502020204030204" pitchFamily="34" charset="0"/>
              </a:rPr>
              <a:t>reduced </a:t>
            </a:r>
            <a:r>
              <a:rPr lang="en-US" altLang="ja-JP" sz="2000" dirty="0">
                <a:effectLst/>
                <a:latin typeface="Calibri" panose="020F0502020204030204" pitchFamily="34" charset="0"/>
                <a:ea typeface="Calibri" panose="020F0502020204030204" pitchFamily="34" charset="0"/>
                <a:cs typeface="Calibri" panose="020F0502020204030204" pitchFamily="34" charset="0"/>
              </a:rPr>
              <a:t>maybe due to oxidative stress and/or nutrition deficiency caused by low dose/dose rate irradiation. </a:t>
            </a:r>
            <a:endParaRPr lang="ja-JP" altLang="en-US" sz="2000" dirty="0">
              <a:latin typeface="Calibri" panose="020F0502020204030204" pitchFamily="34" charset="0"/>
              <a:cs typeface="Calibri" panose="020F0502020204030204" pitchFamily="34" charset="0"/>
            </a:endParaRPr>
          </a:p>
        </p:txBody>
      </p:sp>
      <p:grpSp>
        <p:nvGrpSpPr>
          <p:cNvPr id="16" name="グループ化 15">
            <a:extLst>
              <a:ext uri="{FF2B5EF4-FFF2-40B4-BE49-F238E27FC236}">
                <a16:creationId xmlns:a16="http://schemas.microsoft.com/office/drawing/2014/main" id="{3A208B0C-4927-6939-EFD4-5613F7A7F4C7}"/>
              </a:ext>
            </a:extLst>
          </p:cNvPr>
          <p:cNvGrpSpPr/>
          <p:nvPr/>
        </p:nvGrpSpPr>
        <p:grpSpPr>
          <a:xfrm>
            <a:off x="79399" y="1083410"/>
            <a:ext cx="6023707" cy="1928460"/>
            <a:chOff x="-19716" y="770882"/>
            <a:chExt cx="5003725" cy="1544330"/>
          </a:xfrm>
        </p:grpSpPr>
        <p:grpSp>
          <p:nvGrpSpPr>
            <p:cNvPr id="10" name="グループ化 9">
              <a:extLst>
                <a:ext uri="{FF2B5EF4-FFF2-40B4-BE49-F238E27FC236}">
                  <a16:creationId xmlns:a16="http://schemas.microsoft.com/office/drawing/2014/main" id="{0E0748BB-10D9-FC8D-6BEF-C039DCC0FCE5}"/>
                </a:ext>
              </a:extLst>
            </p:cNvPr>
            <p:cNvGrpSpPr/>
            <p:nvPr/>
          </p:nvGrpSpPr>
          <p:grpSpPr>
            <a:xfrm>
              <a:off x="-19716" y="770882"/>
              <a:ext cx="5003725" cy="1544330"/>
              <a:chOff x="-172116" y="1261274"/>
              <a:chExt cx="5003725" cy="1544330"/>
            </a:xfrm>
          </p:grpSpPr>
          <p:pic>
            <p:nvPicPr>
              <p:cNvPr id="5" name="図 4" descr="グラフ&#10;&#10;自動的に生成された説明">
                <a:extLst>
                  <a:ext uri="{FF2B5EF4-FFF2-40B4-BE49-F238E27FC236}">
                    <a16:creationId xmlns:a16="http://schemas.microsoft.com/office/drawing/2014/main" id="{C00336F3-FCC5-8FDE-2B5A-37F63F491D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2116" y="1261274"/>
                <a:ext cx="4338313" cy="1544330"/>
              </a:xfrm>
              <a:prstGeom prst="rect">
                <a:avLst/>
              </a:prstGeom>
            </p:spPr>
          </p:pic>
          <p:pic>
            <p:nvPicPr>
              <p:cNvPr id="8" name="図 7" descr="グラフ&#10;&#10;自動的に生成された説明">
                <a:extLst>
                  <a:ext uri="{FF2B5EF4-FFF2-40B4-BE49-F238E27FC236}">
                    <a16:creationId xmlns:a16="http://schemas.microsoft.com/office/drawing/2014/main" id="{E6345988-95A4-3B93-31C8-BEB6B87B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4664" y="1403930"/>
                <a:ext cx="566945" cy="647800"/>
              </a:xfrm>
              <a:prstGeom prst="rect">
                <a:avLst/>
              </a:prstGeom>
            </p:spPr>
          </p:pic>
          <p:pic>
            <p:nvPicPr>
              <p:cNvPr id="9" name="図 8" descr="グラフ&#10;&#10;自動的に生成された説明">
                <a:extLst>
                  <a:ext uri="{FF2B5EF4-FFF2-40B4-BE49-F238E27FC236}">
                    <a16:creationId xmlns:a16="http://schemas.microsoft.com/office/drawing/2014/main" id="{35548333-4F19-6D4C-0A0E-19A5935109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15431" y="2033439"/>
                <a:ext cx="566945" cy="647799"/>
              </a:xfrm>
              <a:prstGeom prst="rect">
                <a:avLst/>
              </a:prstGeom>
            </p:spPr>
          </p:pic>
        </p:grpSp>
        <p:sp>
          <p:nvSpPr>
            <p:cNvPr id="12" name="正方形/長方形 11">
              <a:extLst>
                <a:ext uri="{FF2B5EF4-FFF2-40B4-BE49-F238E27FC236}">
                  <a16:creationId xmlns:a16="http://schemas.microsoft.com/office/drawing/2014/main" id="{C71C8B8C-D7D4-5589-52B1-02E975821318}"/>
                </a:ext>
              </a:extLst>
            </p:cNvPr>
            <p:cNvSpPr/>
            <p:nvPr/>
          </p:nvSpPr>
          <p:spPr>
            <a:xfrm>
              <a:off x="635000" y="1144190"/>
              <a:ext cx="1671320" cy="227409"/>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3005E924-B96B-5FF1-13CC-F0E2B0EF9E19}"/>
              </a:ext>
            </a:extLst>
          </p:cNvPr>
          <p:cNvSpPr txBox="1"/>
          <p:nvPr/>
        </p:nvSpPr>
        <p:spPr>
          <a:xfrm>
            <a:off x="79399" y="3063569"/>
            <a:ext cx="5923215" cy="523220"/>
          </a:xfrm>
          <a:prstGeom prst="rect">
            <a:avLst/>
          </a:prstGeom>
          <a:noFill/>
        </p:spPr>
        <p:txBody>
          <a:bodyPr wrap="square" rtlCol="0">
            <a:spAutoFit/>
          </a:bodyPr>
          <a:lstStyle/>
          <a:p>
            <a:r>
              <a:rPr kumimoji="1" lang="ja-JP" altLang="en-US" sz="1400" dirty="0">
                <a:latin typeface="Calibri" panose="020F0502020204030204" pitchFamily="34" charset="0"/>
                <a:ea typeface="Calibri" panose="020F0502020204030204" pitchFamily="34" charset="0"/>
                <a:cs typeface="Calibri" panose="020F0502020204030204" pitchFamily="34" charset="0"/>
              </a:rPr>
              <a:t>＊</a:t>
            </a:r>
            <a:r>
              <a:rPr kumimoji="1" lang="en-US" altLang="ja-JP" sz="1400" dirty="0">
                <a:latin typeface="Calibri" panose="020F0502020204030204" pitchFamily="34" charset="0"/>
                <a:ea typeface="Calibri" panose="020F0502020204030204" pitchFamily="34" charset="0"/>
                <a:cs typeface="Calibri" panose="020F0502020204030204" pitchFamily="34" charset="0"/>
              </a:rPr>
              <a:t>GAGs up-regulated;</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GAGs</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CS/DS</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play</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a</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role</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in</a:t>
            </a:r>
            <a:r>
              <a:rPr kumimoji="1" lang="ja-JP" altLang="en-US" sz="1400" dirty="0">
                <a:latin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ovulation, </a:t>
            </a:r>
            <a:r>
              <a:rPr lang="en-US" altLang="ja-JP" sz="1400" dirty="0">
                <a:latin typeface="Calibri" panose="020F0502020204030204" pitchFamily="34" charset="0"/>
                <a:ea typeface="Calibri" panose="020F0502020204030204" pitchFamily="34" charset="0"/>
                <a:cs typeface="Calibri" panose="020F0502020204030204" pitchFamily="34" charset="0"/>
              </a:rPr>
              <a:t>follicle development and oocyte </a:t>
            </a:r>
            <a:r>
              <a:rPr lang="en-US" altLang="zh-CN" sz="1400" dirty="0">
                <a:latin typeface="Calibri" panose="020F0502020204030204" pitchFamily="34" charset="0"/>
                <a:ea typeface="Calibri" panose="020F0502020204030204" pitchFamily="34" charset="0"/>
                <a:cs typeface="Calibri" panose="020F0502020204030204" pitchFamily="34" charset="0"/>
              </a:rPr>
              <a:t>m</a:t>
            </a:r>
            <a:r>
              <a:rPr lang="en-US" altLang="ja-JP" sz="1400" dirty="0">
                <a:latin typeface="Calibri" panose="020F0502020204030204" pitchFamily="34" charset="0"/>
                <a:ea typeface="Calibri" panose="020F0502020204030204" pitchFamily="34" charset="0"/>
                <a:cs typeface="Calibri" panose="020F0502020204030204" pitchFamily="34" charset="0"/>
              </a:rPr>
              <a:t>aturation</a:t>
            </a:r>
            <a:r>
              <a:rPr kumimoji="1" lang="ja-JP" altLang="en-US" sz="1400" dirty="0">
                <a:latin typeface="Calibri" panose="020F0502020204030204" pitchFamily="34" charset="0"/>
                <a:cs typeface="Calibri" panose="020F0502020204030204" pitchFamily="34" charset="0"/>
              </a:rPr>
              <a:t> </a:t>
            </a:r>
            <a:endParaRPr kumimoji="1" lang="en-US" altLang="ja-JP" sz="1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表 13">
            <a:extLst>
              <a:ext uri="{FF2B5EF4-FFF2-40B4-BE49-F238E27FC236}">
                <a16:creationId xmlns:a16="http://schemas.microsoft.com/office/drawing/2014/main" id="{A832940B-9AF7-16A1-0E2A-264C6777B231}"/>
              </a:ext>
            </a:extLst>
          </p:cNvPr>
          <p:cNvGraphicFramePr>
            <a:graphicFrameLocks noGrp="1"/>
          </p:cNvGraphicFramePr>
          <p:nvPr>
            <p:extLst>
              <p:ext uri="{D42A27DB-BD31-4B8C-83A1-F6EECF244321}">
                <p14:modId xmlns:p14="http://schemas.microsoft.com/office/powerpoint/2010/main" val="1105049647"/>
              </p:ext>
            </p:extLst>
          </p:nvPr>
        </p:nvGraphicFramePr>
        <p:xfrm>
          <a:off x="6297051" y="1976562"/>
          <a:ext cx="5774329" cy="4881438"/>
        </p:xfrm>
        <a:graphic>
          <a:graphicData uri="http://schemas.openxmlformats.org/drawingml/2006/table">
            <a:tbl>
              <a:tblPr>
                <a:tableStyleId>{2D5ABB26-0587-4C30-8999-92F81FD0307C}</a:tableStyleId>
              </a:tblPr>
              <a:tblGrid>
                <a:gridCol w="3841885">
                  <a:extLst>
                    <a:ext uri="{9D8B030D-6E8A-4147-A177-3AD203B41FA5}">
                      <a16:colId xmlns:a16="http://schemas.microsoft.com/office/drawing/2014/main" val="1453314963"/>
                    </a:ext>
                  </a:extLst>
                </a:gridCol>
                <a:gridCol w="644148">
                  <a:extLst>
                    <a:ext uri="{9D8B030D-6E8A-4147-A177-3AD203B41FA5}">
                      <a16:colId xmlns:a16="http://schemas.microsoft.com/office/drawing/2014/main" val="1826173117"/>
                    </a:ext>
                  </a:extLst>
                </a:gridCol>
                <a:gridCol w="644148">
                  <a:extLst>
                    <a:ext uri="{9D8B030D-6E8A-4147-A177-3AD203B41FA5}">
                      <a16:colId xmlns:a16="http://schemas.microsoft.com/office/drawing/2014/main" val="1885773311"/>
                    </a:ext>
                  </a:extLst>
                </a:gridCol>
                <a:gridCol w="644148">
                  <a:extLst>
                    <a:ext uri="{9D8B030D-6E8A-4147-A177-3AD203B41FA5}">
                      <a16:colId xmlns:a16="http://schemas.microsoft.com/office/drawing/2014/main" val="1678664827"/>
                    </a:ext>
                  </a:extLst>
                </a:gridCol>
              </a:tblGrid>
              <a:tr h="180794">
                <a:tc gridSpan="4">
                  <a:txBody>
                    <a:bodyPr/>
                    <a:lstStyle/>
                    <a:p>
                      <a:pPr algn="l" fontAlgn="b"/>
                      <a:r>
                        <a:rPr lang="en-US" sz="900" b="1" u="none" strike="noStrike" dirty="0">
                          <a:solidFill>
                            <a:srgbClr val="000000"/>
                          </a:solidFill>
                          <a:effectLst/>
                          <a:latin typeface="Arial" panose="020B0604020202020204" pitchFamily="34" charset="0"/>
                          <a:cs typeface="Arial" panose="020B0604020202020204" pitchFamily="34" charset="0"/>
                        </a:rPr>
                        <a:t>Table. KEGG pathway analysis of down-regulated DEGs from ovary after irradiation</a:t>
                      </a:r>
                      <a:endParaRPr lang="en-US" sz="900" b="1"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3698070"/>
                  </a:ext>
                </a:extLst>
              </a:tr>
              <a:tr h="180794">
                <a:tc>
                  <a:txBody>
                    <a:bodyPr/>
                    <a:lstStyle/>
                    <a:p>
                      <a:pPr algn="l" fontAlgn="ctr"/>
                      <a:r>
                        <a:rPr lang="en-US" sz="900" b="0" u="none" strike="noStrike" dirty="0">
                          <a:solidFill>
                            <a:srgbClr val="000000"/>
                          </a:solidFill>
                          <a:effectLst/>
                          <a:latin typeface="Arial" panose="020B0604020202020204" pitchFamily="34" charset="0"/>
                          <a:cs typeface="Arial" panose="020B0604020202020204" pitchFamily="34" charset="0"/>
                        </a:rPr>
                        <a:t>Term</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Count</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err="1">
                          <a:solidFill>
                            <a:srgbClr val="000000"/>
                          </a:solidFill>
                          <a:effectLst/>
                          <a:latin typeface="Arial" panose="020B0604020202020204" pitchFamily="34" charset="0"/>
                          <a:cs typeface="Arial" panose="020B0604020202020204" pitchFamily="34" charset="0"/>
                        </a:rPr>
                        <a:t>PValue</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err="1">
                          <a:solidFill>
                            <a:srgbClr val="000000"/>
                          </a:solidFill>
                          <a:effectLst/>
                          <a:latin typeface="Arial" panose="020B0604020202020204" pitchFamily="34" charset="0"/>
                          <a:cs typeface="Arial" panose="020B0604020202020204" pitchFamily="34" charset="0"/>
                        </a:rPr>
                        <a:t>Benjamini</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878396"/>
                  </a:ext>
                </a:extLst>
              </a:tr>
              <a:tr h="180794">
                <a:tc>
                  <a:txBody>
                    <a:bodyPr/>
                    <a:lstStyle/>
                    <a:p>
                      <a:pPr algn="l" fontAlgn="ctr"/>
                      <a:r>
                        <a:rPr lang="en-US" sz="900" b="0" u="none" strike="noStrike" dirty="0">
                          <a:solidFill>
                            <a:srgbClr val="000000"/>
                          </a:solidFill>
                          <a:effectLst/>
                          <a:latin typeface="Arial" panose="020B0604020202020204" pitchFamily="34" charset="0"/>
                          <a:cs typeface="Arial" panose="020B0604020202020204" pitchFamily="34" charset="0"/>
                        </a:rPr>
                        <a:t>Metabolic pathways</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900" b="0" u="none" strike="noStrike" dirty="0">
                          <a:solidFill>
                            <a:srgbClr val="000000"/>
                          </a:solidFill>
                          <a:effectLst/>
                          <a:latin typeface="Arial" panose="020B0604020202020204" pitchFamily="34" charset="0"/>
                          <a:cs typeface="Arial" panose="020B0604020202020204" pitchFamily="34" charset="0"/>
                        </a:rPr>
                        <a:t>67</a:t>
                      </a:r>
                      <a:endParaRPr lang="en-US" altLang="ja-JP"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tcP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9.09E-13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tcP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1.03E-10</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085775"/>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Steroid hormone biosynthesis</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2.07E-05</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1.17E-03</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282545705"/>
                  </a:ext>
                </a:extLst>
              </a:tr>
              <a:tr h="180794">
                <a:tc>
                  <a:txBody>
                    <a:bodyPr/>
                    <a:lstStyle/>
                    <a:p>
                      <a:pPr algn="l" fontAlgn="ctr"/>
                      <a:r>
                        <a:rPr lang="en-US" sz="900" b="0" u="none" strike="noStrike" dirty="0">
                          <a:solidFill>
                            <a:srgbClr val="000000"/>
                          </a:solidFill>
                          <a:effectLst/>
                          <a:latin typeface="Arial" panose="020B0604020202020204" pitchFamily="34" charset="0"/>
                          <a:cs typeface="Arial" panose="020B0604020202020204" pitchFamily="34" charset="0"/>
                        </a:rPr>
                        <a:t>Linoleic acid metabolism</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3.35E-05</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1.26E-03</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563120829"/>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Starch and sucrose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4.08E-04</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1.15E-02</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990283169"/>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Retinol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2.25E-03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5.09E-02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1831382127"/>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Drug metabolism - other enzymes</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5.32E-03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1.00E-01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918376831"/>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Arachidonic acid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6.41E-03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1.03E-01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688120372"/>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Tryptophan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9.16E-03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1.04E-01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895752535"/>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Glycine, serine and threonine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9.16E-03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1.04E-01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584164428"/>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Ascorbate and aldarate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9.22E-03</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1.04E-01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4249521305"/>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Pentose and glucuronate interconversions</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1.25E-02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1.28E-01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4200280286"/>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beta-Alanine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2.08E-02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1.83E-01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135221114"/>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Porphyrin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2.24E-02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1.83E-01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290285388"/>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Cysteine and methionine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2.27E-02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1.83E-01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268096535"/>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Drug metabolism - cytochrome P450</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3.15E-02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2.37E-01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1365614012"/>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Metabolism of xenobiotics by cytochrome P450</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3.35E-02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2.37E-01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822358872"/>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Glutathione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3.77E-02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2.50E-01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846166181"/>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Pantothenate and CoA biosynthesis</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3</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4.02E-02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2.52E-01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967631832"/>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Taurine and hypotaurine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3</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5.25E-02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3.12E-01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540388161"/>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Biosynthesis of cofactors</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6.03E-02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3.22E-01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688274702"/>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Steroid biosynthesis</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3</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6.14E-02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3.22E-01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3810161690"/>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Amino sugar and nucleotide sugar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6.27E-02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3.22E-01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1531762235"/>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alpha-Linolenic acid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3</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7.56E-02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3.71E-01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2070671143"/>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Peroxisome</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altLang="ja-JP" sz="900" b="0" u="none" strike="noStrike">
                          <a:solidFill>
                            <a:srgbClr val="000000"/>
                          </a:solidFill>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8.38E-02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3.94E-01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tc>
                <a:extLst>
                  <a:ext uri="{0D108BD9-81ED-4DB2-BD59-A6C34878D82A}">
                    <a16:rowId xmlns:a16="http://schemas.microsoft.com/office/drawing/2014/main" val="896071964"/>
                  </a:ext>
                </a:extLst>
              </a:tr>
              <a:tr h="180794">
                <a:tc>
                  <a:txBody>
                    <a:bodyPr/>
                    <a:lstStyle/>
                    <a:p>
                      <a:pPr algn="l" fontAlgn="ctr"/>
                      <a:r>
                        <a:rPr lang="en-US" sz="900" b="0" u="none" strike="noStrike">
                          <a:solidFill>
                            <a:srgbClr val="000000"/>
                          </a:solidFill>
                          <a:effectLst/>
                          <a:latin typeface="Arial" panose="020B0604020202020204" pitchFamily="34" charset="0"/>
                          <a:cs typeface="Arial" panose="020B0604020202020204" pitchFamily="34" charset="0"/>
                        </a:rPr>
                        <a:t>Carbon metabolism</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900" b="0" u="none" strike="noStrike" dirty="0">
                          <a:solidFill>
                            <a:srgbClr val="000000"/>
                          </a:solidFill>
                          <a:effectLst/>
                          <a:latin typeface="Arial" panose="020B0604020202020204" pitchFamily="34" charset="0"/>
                          <a:cs typeface="Arial" panose="020B0604020202020204" pitchFamily="34" charset="0"/>
                        </a:rPr>
                        <a:t>6</a:t>
                      </a:r>
                      <a:endParaRPr lang="en-US" altLang="ja-JP"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a:solidFill>
                            <a:srgbClr val="000000"/>
                          </a:solidFill>
                          <a:effectLst/>
                          <a:latin typeface="Arial" panose="020B0604020202020204" pitchFamily="34" charset="0"/>
                          <a:cs typeface="Arial" panose="020B0604020202020204" pitchFamily="34" charset="0"/>
                        </a:rPr>
                        <a:t>9.01E-02</a:t>
                      </a:r>
                      <a:endParaRPr lang="en-US" sz="9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solidFill>
                            <a:srgbClr val="000000"/>
                          </a:solidFill>
                          <a:effectLst/>
                          <a:latin typeface="Arial" panose="020B0604020202020204" pitchFamily="34" charset="0"/>
                          <a:cs typeface="Arial" panose="020B0604020202020204" pitchFamily="34" charset="0"/>
                        </a:rPr>
                        <a:t>4.07E-01</a:t>
                      </a:r>
                      <a:endParaRPr lang="en-US" sz="9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5235" marR="5235" marT="523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684779"/>
                  </a:ext>
                </a:extLst>
              </a:tr>
            </a:tbl>
          </a:graphicData>
        </a:graphic>
      </p:graphicFrame>
      <p:sp>
        <p:nvSpPr>
          <p:cNvPr id="2" name="テキスト ボックス 1">
            <a:extLst>
              <a:ext uri="{FF2B5EF4-FFF2-40B4-BE49-F238E27FC236}">
                <a16:creationId xmlns:a16="http://schemas.microsoft.com/office/drawing/2014/main" id="{0B3A0027-CFBC-F994-23A1-99F7B1FCD65D}"/>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5A59ED58-6A54-7650-E636-BE14D9815534}"/>
              </a:ext>
            </a:extLst>
          </p:cNvPr>
          <p:cNvSpPr txBox="1"/>
          <p:nvPr/>
        </p:nvSpPr>
        <p:spPr>
          <a:xfrm>
            <a:off x="433888" y="548768"/>
            <a:ext cx="10839701"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Reduction in reproductive activities in ovary after </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ldr</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irradiation</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3" name="四角形: 角を丸くする 2">
            <a:extLst>
              <a:ext uri="{FF2B5EF4-FFF2-40B4-BE49-F238E27FC236}">
                <a16:creationId xmlns:a16="http://schemas.microsoft.com/office/drawing/2014/main" id="{51254D9D-7DD8-F9F6-9C58-F75C89F4A082}"/>
              </a:ext>
            </a:extLst>
          </p:cNvPr>
          <p:cNvSpPr/>
          <p:nvPr/>
        </p:nvSpPr>
        <p:spPr>
          <a:xfrm>
            <a:off x="79399" y="3586789"/>
            <a:ext cx="6055171" cy="3271211"/>
          </a:xfrm>
          <a:prstGeom prst="roundRect">
            <a:avLst>
              <a:gd name="adj" fmla="val 6961"/>
            </a:avLst>
          </a:prstGeom>
          <a:noFill/>
          <a:ln w="127000">
            <a:solidFill>
              <a:schemeClr val="accent3">
                <a:lumMod val="40000"/>
                <a:lumOff val="60000"/>
                <a:alpha val="4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DABAC5F-CBD0-9BF3-9A7A-E705D7B69CDB}"/>
              </a:ext>
            </a:extLst>
          </p:cNvPr>
          <p:cNvSpPr/>
          <p:nvPr/>
        </p:nvSpPr>
        <p:spPr>
          <a:xfrm>
            <a:off x="6148165" y="1976562"/>
            <a:ext cx="5923215" cy="4881438"/>
          </a:xfrm>
          <a:prstGeom prst="roundRect">
            <a:avLst>
              <a:gd name="adj" fmla="val 6961"/>
            </a:avLst>
          </a:prstGeom>
          <a:noFill/>
          <a:ln w="127000">
            <a:solidFill>
              <a:schemeClr val="accent3">
                <a:lumMod val="40000"/>
                <a:lumOff val="60000"/>
                <a:alpha val="4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80F37C0-1FD3-2438-7BA5-5850618338DB}"/>
              </a:ext>
            </a:extLst>
          </p:cNvPr>
          <p:cNvSpPr/>
          <p:nvPr/>
        </p:nvSpPr>
        <p:spPr>
          <a:xfrm>
            <a:off x="113071" y="1078772"/>
            <a:ext cx="5923215" cy="2384896"/>
          </a:xfrm>
          <a:prstGeom prst="roundRect">
            <a:avLst>
              <a:gd name="adj" fmla="val 6961"/>
            </a:avLst>
          </a:prstGeom>
          <a:noFill/>
          <a:ln w="127000">
            <a:solidFill>
              <a:srgbClr val="F8766D">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132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descr="ダイアグラム, ベン図表&#10;&#10;自動的に生成された説明">
            <a:extLst>
              <a:ext uri="{FF2B5EF4-FFF2-40B4-BE49-F238E27FC236}">
                <a16:creationId xmlns:a16="http://schemas.microsoft.com/office/drawing/2014/main" id="{E1D7318B-B9BE-D4A4-AD5F-0AE997A3BE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2834" y="1210764"/>
            <a:ext cx="3978455" cy="3978455"/>
          </a:xfrm>
          <a:prstGeom prst="rect">
            <a:avLst/>
          </a:prstGeom>
        </p:spPr>
      </p:pic>
      <p:pic>
        <p:nvPicPr>
          <p:cNvPr id="8" name="図 7" descr="ダイアグラム, ベン図表&#10;&#10;自動的に生成された説明">
            <a:extLst>
              <a:ext uri="{FF2B5EF4-FFF2-40B4-BE49-F238E27FC236}">
                <a16:creationId xmlns:a16="http://schemas.microsoft.com/office/drawing/2014/main" id="{24E738E5-65FC-FF15-DEFF-FB631FE8F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89" y="1210764"/>
            <a:ext cx="3978455" cy="3978455"/>
          </a:xfrm>
          <a:prstGeom prst="rect">
            <a:avLst/>
          </a:prstGeom>
        </p:spPr>
      </p:pic>
      <p:sp>
        <p:nvSpPr>
          <p:cNvPr id="9" name="テキスト ボックス 8">
            <a:extLst>
              <a:ext uri="{FF2B5EF4-FFF2-40B4-BE49-F238E27FC236}">
                <a16:creationId xmlns:a16="http://schemas.microsoft.com/office/drawing/2014/main" id="{734D7947-107D-BB08-66AA-C79E799FEDD5}"/>
              </a:ext>
            </a:extLst>
          </p:cNvPr>
          <p:cNvSpPr txBox="1"/>
          <p:nvPr/>
        </p:nvSpPr>
        <p:spPr>
          <a:xfrm>
            <a:off x="938733" y="5189219"/>
            <a:ext cx="10334856" cy="830997"/>
          </a:xfrm>
          <a:prstGeom prst="rect">
            <a:avLst/>
          </a:prstGeom>
          <a:noFill/>
        </p:spPr>
        <p:txBody>
          <a:bodyPr wrap="square" rtlCol="0">
            <a:spAutoFit/>
          </a:bodyPr>
          <a:lstStyle/>
          <a:p>
            <a:pPr algn="just"/>
            <a:r>
              <a:rPr kumimoji="1" lang="en-US" altLang="ja-JP" sz="2400" dirty="0">
                <a:latin typeface="Calibri" panose="020F0502020204030204" pitchFamily="34" charset="0"/>
                <a:ea typeface="Calibri" panose="020F0502020204030204" pitchFamily="34" charset="0"/>
                <a:cs typeface="Calibri" panose="020F0502020204030204" pitchFamily="34" charset="0"/>
              </a:rPr>
              <a:t>430 up-regulated genes and 442 down-regulated genes were shared in both male and female DEGs after irradiation.</a:t>
            </a:r>
            <a:endParaRPr kumimoji="1" lang="ja-JP" altLang="en-US" sz="2400"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3EA65ED8-3C85-5E83-395A-230E2A163D6A}"/>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4EE4F58C-49C3-39F5-D821-E7544965D65F}"/>
              </a:ext>
            </a:extLst>
          </p:cNvPr>
          <p:cNvSpPr txBox="1"/>
          <p:nvPr/>
        </p:nvSpPr>
        <p:spPr>
          <a:xfrm>
            <a:off x="433888" y="548768"/>
            <a:ext cx="10839701"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Whole-body RNA-seq analysis</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444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133B1F7-E10E-4650-B7FC-42C4375D2895}"/>
              </a:ext>
            </a:extLst>
          </p:cNvPr>
          <p:cNvSpPr txBox="1"/>
          <p:nvPr/>
        </p:nvSpPr>
        <p:spPr>
          <a:xfrm>
            <a:off x="433888" y="548768"/>
            <a:ext cx="11758112"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Lipid metabolic </a:t>
            </a:r>
            <a:r>
              <a:rPr lang="en-US" altLang="zh-CN"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stress</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remains affected by </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ldr</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irradiation at whole-body scale </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B5B842A4-5DF2-C59C-63E8-996807BE903F}"/>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3" name="図 2" descr="概略図 が含まれている画像&#10;&#10;自動的に生成された説明">
            <a:extLst>
              <a:ext uri="{FF2B5EF4-FFF2-40B4-BE49-F238E27FC236}">
                <a16:creationId xmlns:a16="http://schemas.microsoft.com/office/drawing/2014/main" id="{1B7903B9-18E2-DF0B-9D92-9C8EAE170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25" y="1047750"/>
            <a:ext cx="7315200" cy="5486400"/>
          </a:xfrm>
          <a:prstGeom prst="rect">
            <a:avLst/>
          </a:prstGeom>
        </p:spPr>
      </p:pic>
      <p:graphicFrame>
        <p:nvGraphicFramePr>
          <p:cNvPr id="20" name="表 19">
            <a:extLst>
              <a:ext uri="{FF2B5EF4-FFF2-40B4-BE49-F238E27FC236}">
                <a16:creationId xmlns:a16="http://schemas.microsoft.com/office/drawing/2014/main" id="{18CA8EC4-DB6B-AAB6-BEC5-935D4EE3ED9F}"/>
              </a:ext>
            </a:extLst>
          </p:cNvPr>
          <p:cNvGraphicFramePr>
            <a:graphicFrameLocks noGrp="1"/>
          </p:cNvGraphicFramePr>
          <p:nvPr>
            <p:extLst>
              <p:ext uri="{D42A27DB-BD31-4B8C-83A1-F6EECF244321}">
                <p14:modId xmlns:p14="http://schemas.microsoft.com/office/powerpoint/2010/main" val="197391087"/>
              </p:ext>
            </p:extLst>
          </p:nvPr>
        </p:nvGraphicFramePr>
        <p:xfrm>
          <a:off x="6272847" y="959240"/>
          <a:ext cx="5722936" cy="5574912"/>
        </p:xfrm>
        <a:graphic>
          <a:graphicData uri="http://schemas.openxmlformats.org/drawingml/2006/table">
            <a:tbl>
              <a:tblPr>
                <a:tableStyleId>{2D5ABB26-0587-4C30-8999-92F81FD0307C}</a:tableStyleId>
              </a:tblPr>
              <a:tblGrid>
                <a:gridCol w="3431920">
                  <a:extLst>
                    <a:ext uri="{9D8B030D-6E8A-4147-A177-3AD203B41FA5}">
                      <a16:colId xmlns:a16="http://schemas.microsoft.com/office/drawing/2014/main" val="3596225434"/>
                    </a:ext>
                  </a:extLst>
                </a:gridCol>
                <a:gridCol w="763672">
                  <a:extLst>
                    <a:ext uri="{9D8B030D-6E8A-4147-A177-3AD203B41FA5}">
                      <a16:colId xmlns:a16="http://schemas.microsoft.com/office/drawing/2014/main" val="2449707835"/>
                    </a:ext>
                  </a:extLst>
                </a:gridCol>
                <a:gridCol w="763672">
                  <a:extLst>
                    <a:ext uri="{9D8B030D-6E8A-4147-A177-3AD203B41FA5}">
                      <a16:colId xmlns:a16="http://schemas.microsoft.com/office/drawing/2014/main" val="3151512510"/>
                    </a:ext>
                  </a:extLst>
                </a:gridCol>
                <a:gridCol w="763672">
                  <a:extLst>
                    <a:ext uri="{9D8B030D-6E8A-4147-A177-3AD203B41FA5}">
                      <a16:colId xmlns:a16="http://schemas.microsoft.com/office/drawing/2014/main" val="1507920298"/>
                    </a:ext>
                  </a:extLst>
                </a:gridCol>
              </a:tblGrid>
              <a:tr h="163968">
                <a:tc gridSpan="4">
                  <a:txBody>
                    <a:bodyPr/>
                    <a:lstStyle/>
                    <a:p>
                      <a:pPr algn="l" fontAlgn="b"/>
                      <a:r>
                        <a:rPr lang="en-US" sz="900" b="1" u="none" strike="noStrike" dirty="0">
                          <a:effectLst/>
                          <a:latin typeface="Arial" panose="020B0604020202020204" pitchFamily="34" charset="0"/>
                          <a:cs typeface="Arial" panose="020B0604020202020204" pitchFamily="34" charset="0"/>
                        </a:rPr>
                        <a:t>Table. KEGG pathway analysis of up-regulated DEGs from whole-body after irradiation</a:t>
                      </a:r>
                      <a:endParaRPr lang="en-US" sz="9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1238552"/>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Term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Count</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Arial" panose="020B0604020202020204" pitchFamily="34" charset="0"/>
                          <a:cs typeface="Arial" panose="020B0604020202020204" pitchFamily="34" charset="0"/>
                        </a:rPr>
                        <a:t>PValue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err="1">
                          <a:effectLst/>
                          <a:latin typeface="Arial" panose="020B0604020202020204" pitchFamily="34" charset="0"/>
                          <a:cs typeface="Arial" panose="020B0604020202020204" pitchFamily="34" charset="0"/>
                        </a:rPr>
                        <a:t>Benjamini</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950280"/>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Metabolic pathways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tcPr>
                </a:tc>
                <a:tc>
                  <a:txBody>
                    <a:bodyPr/>
                    <a:lstStyle/>
                    <a:p>
                      <a:pPr algn="ctr" fontAlgn="b"/>
                      <a:r>
                        <a:rPr lang="en-US" altLang="ja-JP" sz="900" u="none" strike="noStrike" dirty="0">
                          <a:effectLst/>
                          <a:latin typeface="Arial" panose="020B0604020202020204" pitchFamily="34" charset="0"/>
                          <a:cs typeface="Arial" panose="020B0604020202020204" pitchFamily="34" charset="0"/>
                        </a:rPr>
                        <a:t>140</a:t>
                      </a:r>
                      <a:endParaRPr lang="en-US" altLang="ja-JP"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tcPr>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5.44E-19</a:t>
                      </a: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7.13E-17</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3938064"/>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PPAR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dirty="0">
                          <a:effectLst/>
                          <a:latin typeface="Arial" panose="020B0604020202020204" pitchFamily="34" charset="0"/>
                          <a:cs typeface="Arial" panose="020B0604020202020204" pitchFamily="34" charset="0"/>
                        </a:rPr>
                        <a:t>20</a:t>
                      </a:r>
                      <a:endParaRPr lang="en-US" altLang="ja-JP"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4.85E-10</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2.75E-08</a:t>
                      </a:r>
                    </a:p>
                  </a:txBody>
                  <a:tcPr marL="6350" marR="6350" marT="6350" marB="0" anchor="b"/>
                </a:tc>
                <a:extLst>
                  <a:ext uri="{0D108BD9-81ED-4DB2-BD59-A6C34878D82A}">
                    <a16:rowId xmlns:a16="http://schemas.microsoft.com/office/drawing/2014/main" val="2508711000"/>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Steroid biosynthesis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12</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6.29E-10</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2.75E-08</a:t>
                      </a:r>
                    </a:p>
                  </a:txBody>
                  <a:tcPr marL="6350" marR="6350" marT="6350" marB="0" anchor="b"/>
                </a:tc>
                <a:extLst>
                  <a:ext uri="{0D108BD9-81ED-4DB2-BD59-A6C34878D82A}">
                    <a16:rowId xmlns:a16="http://schemas.microsoft.com/office/drawing/2014/main" val="1350162135"/>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Biosynthesis of unsaturated fatty acids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7.50E-09</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2.46E-07</a:t>
                      </a:r>
                    </a:p>
                  </a:txBody>
                  <a:tcPr marL="6350" marR="6350" marT="6350" marB="0" anchor="b"/>
                </a:tc>
                <a:extLst>
                  <a:ext uri="{0D108BD9-81ED-4DB2-BD59-A6C34878D82A}">
                    <a16:rowId xmlns:a16="http://schemas.microsoft.com/office/drawing/2014/main" val="1674153517"/>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Fatty acid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4.74E-07</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1.24E-05</a:t>
                      </a:r>
                    </a:p>
                  </a:txBody>
                  <a:tcPr marL="6350" marR="6350" marT="6350" marB="0" anchor="b"/>
                </a:tc>
                <a:extLst>
                  <a:ext uri="{0D108BD9-81ED-4DB2-BD59-A6C34878D82A}">
                    <a16:rowId xmlns:a16="http://schemas.microsoft.com/office/drawing/2014/main" val="1268406167"/>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alpha-Linolenic acid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10</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6.44E-07</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1.41E-05</a:t>
                      </a:r>
                    </a:p>
                  </a:txBody>
                  <a:tcPr marL="6350" marR="6350" marT="6350" marB="0" anchor="b"/>
                </a:tc>
                <a:extLst>
                  <a:ext uri="{0D108BD9-81ED-4DB2-BD59-A6C34878D82A}">
                    <a16:rowId xmlns:a16="http://schemas.microsoft.com/office/drawing/2014/main" val="3973654953"/>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Steroid hormone biosynthesis</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12</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4.50E-06</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8.42E-05</a:t>
                      </a:r>
                    </a:p>
                  </a:txBody>
                  <a:tcPr marL="6350" marR="6350" marT="6350" marB="0" anchor="b"/>
                </a:tc>
                <a:extLst>
                  <a:ext uri="{0D108BD9-81ED-4DB2-BD59-A6C34878D82A}">
                    <a16:rowId xmlns:a16="http://schemas.microsoft.com/office/drawing/2014/main" val="3617509089"/>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Peroxisome</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8.00E-06</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1.31E-04</a:t>
                      </a:r>
                    </a:p>
                  </a:txBody>
                  <a:tcPr marL="6350" marR="6350" marT="6350" marB="0" anchor="b"/>
                </a:tc>
                <a:extLst>
                  <a:ext uri="{0D108BD9-81ED-4DB2-BD59-A6C34878D82A}">
                    <a16:rowId xmlns:a16="http://schemas.microsoft.com/office/drawing/2014/main" val="3161335739"/>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Glycine, serine and threonine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11</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2.07E-05</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3.01E-04</a:t>
                      </a:r>
                    </a:p>
                  </a:txBody>
                  <a:tcPr marL="6350" marR="6350" marT="6350" marB="0" anchor="b"/>
                </a:tc>
                <a:extLst>
                  <a:ext uri="{0D108BD9-81ED-4DB2-BD59-A6C34878D82A}">
                    <a16:rowId xmlns:a16="http://schemas.microsoft.com/office/drawing/2014/main" val="398084798"/>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Tryptophan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9</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7.01E-04</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9.18E-03</a:t>
                      </a:r>
                    </a:p>
                  </a:txBody>
                  <a:tcPr marL="6350" marR="6350" marT="6350" marB="0" anchor="b"/>
                </a:tc>
                <a:extLst>
                  <a:ext uri="{0D108BD9-81ED-4DB2-BD59-A6C34878D82A}">
                    <a16:rowId xmlns:a16="http://schemas.microsoft.com/office/drawing/2014/main" val="3958007267"/>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Linoleic acid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1.95E-03</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2.32E-02</a:t>
                      </a:r>
                    </a:p>
                  </a:txBody>
                  <a:tcPr marL="6350" marR="6350" marT="6350" marB="0" anchor="b"/>
                </a:tc>
                <a:extLst>
                  <a:ext uri="{0D108BD9-81ED-4DB2-BD59-A6C34878D82A}">
                    <a16:rowId xmlns:a16="http://schemas.microsoft.com/office/drawing/2014/main" val="3589249917"/>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Glyoxylate and dicarboxylate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3.39E-03</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3.70E-02</a:t>
                      </a:r>
                    </a:p>
                  </a:txBody>
                  <a:tcPr marL="6350" marR="6350" marT="6350" marB="0" anchor="b"/>
                </a:tc>
                <a:extLst>
                  <a:ext uri="{0D108BD9-81ED-4DB2-BD59-A6C34878D82A}">
                    <a16:rowId xmlns:a16="http://schemas.microsoft.com/office/drawing/2014/main" val="1414237830"/>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Carbon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4.59E-03</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4.62E-02</a:t>
                      </a:r>
                    </a:p>
                  </a:txBody>
                  <a:tcPr marL="6350" marR="6350" marT="6350" marB="0" anchor="b"/>
                </a:tc>
                <a:extLst>
                  <a:ext uri="{0D108BD9-81ED-4DB2-BD59-A6C34878D82A}">
                    <a16:rowId xmlns:a16="http://schemas.microsoft.com/office/drawing/2014/main" val="780856545"/>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Phenylalanine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6.33E-03</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5.64E-02</a:t>
                      </a:r>
                    </a:p>
                  </a:txBody>
                  <a:tcPr marL="6350" marR="6350" marT="6350" marB="0" anchor="b"/>
                </a:tc>
                <a:extLst>
                  <a:ext uri="{0D108BD9-81ED-4DB2-BD59-A6C34878D82A}">
                    <a16:rowId xmlns:a16="http://schemas.microsoft.com/office/drawing/2014/main" val="3641573579"/>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Fatty acid elongation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6.46E-03</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5.64E-02</a:t>
                      </a:r>
                    </a:p>
                  </a:txBody>
                  <a:tcPr marL="6350" marR="6350" marT="6350" marB="0" anchor="b"/>
                </a:tc>
                <a:extLst>
                  <a:ext uri="{0D108BD9-81ED-4DB2-BD59-A6C34878D82A}">
                    <a16:rowId xmlns:a16="http://schemas.microsoft.com/office/drawing/2014/main" val="2196485159"/>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Phagosome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7.31E-03</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5.98E-02</a:t>
                      </a:r>
                    </a:p>
                  </a:txBody>
                  <a:tcPr marL="6350" marR="6350" marT="6350" marB="0" anchor="b"/>
                </a:tc>
                <a:extLst>
                  <a:ext uri="{0D108BD9-81ED-4DB2-BD59-A6C34878D82A}">
                    <a16:rowId xmlns:a16="http://schemas.microsoft.com/office/drawing/2014/main" val="2231004329"/>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Primary bile acid biosynthesis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1.09E-02</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7.90E-02</a:t>
                      </a:r>
                    </a:p>
                  </a:txBody>
                  <a:tcPr marL="6350" marR="6350" marT="6350" marB="0" anchor="b"/>
                </a:tc>
                <a:extLst>
                  <a:ext uri="{0D108BD9-81ED-4DB2-BD59-A6C34878D82A}">
                    <a16:rowId xmlns:a16="http://schemas.microsoft.com/office/drawing/2014/main" val="3989289039"/>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Terpenoid backbone biosynthesis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1.09E-02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7.90E-02</a:t>
                      </a:r>
                    </a:p>
                  </a:txBody>
                  <a:tcPr marL="6350" marR="6350" marT="6350" marB="0" anchor="b"/>
                </a:tc>
                <a:extLst>
                  <a:ext uri="{0D108BD9-81ED-4DB2-BD59-A6C34878D82A}">
                    <a16:rowId xmlns:a16="http://schemas.microsoft.com/office/drawing/2014/main" val="510085325"/>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Glycerophospholipid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11</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1.51E-02</a:t>
                      </a:r>
                    </a:p>
                  </a:txBody>
                  <a:tcPr marL="6350" marR="6350" marT="6350" marB="0" anchor="b"/>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1.04E-01</a:t>
                      </a:r>
                    </a:p>
                  </a:txBody>
                  <a:tcPr marL="6350" marR="6350" marT="6350" marB="0" anchor="b"/>
                </a:tc>
                <a:extLst>
                  <a:ext uri="{0D108BD9-81ED-4DB2-BD59-A6C34878D82A}">
                    <a16:rowId xmlns:a16="http://schemas.microsoft.com/office/drawing/2014/main" val="3486131939"/>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Biosynthesis of cofactors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1.63E-02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1.07E-01</a:t>
                      </a:r>
                    </a:p>
                  </a:txBody>
                  <a:tcPr marL="6350" marR="6350" marT="6350" marB="0" anchor="b"/>
                </a:tc>
                <a:extLst>
                  <a:ext uri="{0D108BD9-81ED-4DB2-BD59-A6C34878D82A}">
                    <a16:rowId xmlns:a16="http://schemas.microsoft.com/office/drawing/2014/main" val="2913377281"/>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Tyrosine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1.97E-02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1.21E-01</a:t>
                      </a:r>
                    </a:p>
                  </a:txBody>
                  <a:tcPr marL="6350" marR="6350" marT="6350" marB="0" anchor="b"/>
                </a:tc>
                <a:extLst>
                  <a:ext uri="{0D108BD9-81ED-4DB2-BD59-A6C34878D82A}">
                    <a16:rowId xmlns:a16="http://schemas.microsoft.com/office/drawing/2014/main" val="47693808"/>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Amino sugar and nucleotide sugar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2.12E-02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1.21E-01</a:t>
                      </a:r>
                    </a:p>
                  </a:txBody>
                  <a:tcPr marL="6350" marR="6350" marT="6350" marB="0" anchor="b"/>
                </a:tc>
                <a:extLst>
                  <a:ext uri="{0D108BD9-81ED-4DB2-BD59-A6C34878D82A}">
                    <a16:rowId xmlns:a16="http://schemas.microsoft.com/office/drawing/2014/main" val="1869657792"/>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Arachidonic acid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2.26E-02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1.21E-01</a:t>
                      </a:r>
                    </a:p>
                  </a:txBody>
                  <a:tcPr marL="6350" marR="6350" marT="6350" marB="0" anchor="b"/>
                </a:tc>
                <a:extLst>
                  <a:ext uri="{0D108BD9-81ED-4DB2-BD59-A6C34878D82A}">
                    <a16:rowId xmlns:a16="http://schemas.microsoft.com/office/drawing/2014/main" val="235252396"/>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Protein processing in endoplasmic reticulum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2.29E-02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1.21E-01</a:t>
                      </a:r>
                    </a:p>
                  </a:txBody>
                  <a:tcPr marL="6350" marR="6350" marT="6350" marB="0" anchor="b"/>
                </a:tc>
                <a:extLst>
                  <a:ext uri="{0D108BD9-81ED-4DB2-BD59-A6C34878D82A}">
                    <a16:rowId xmlns:a16="http://schemas.microsoft.com/office/drawing/2014/main" val="3464921754"/>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Retinol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2.31E-02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1.21E-01</a:t>
                      </a:r>
                    </a:p>
                  </a:txBody>
                  <a:tcPr marL="6350" marR="6350" marT="6350" marB="0" anchor="b"/>
                </a:tc>
                <a:extLst>
                  <a:ext uri="{0D108BD9-81ED-4DB2-BD59-A6C34878D82A}">
                    <a16:rowId xmlns:a16="http://schemas.microsoft.com/office/drawing/2014/main" val="1895379389"/>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One carbon pool by folate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3.42E-02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1.73E-01</a:t>
                      </a:r>
                    </a:p>
                  </a:txBody>
                  <a:tcPr marL="6350" marR="6350" marT="6350" marB="0" anchor="b"/>
                </a:tc>
                <a:extLst>
                  <a:ext uri="{0D108BD9-81ED-4DB2-BD59-A6C34878D82A}">
                    <a16:rowId xmlns:a16="http://schemas.microsoft.com/office/drawing/2014/main" val="4139160857"/>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Drug metabolism - other enzymes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5.33E-02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2.59E-01</a:t>
                      </a:r>
                    </a:p>
                  </a:txBody>
                  <a:tcPr marL="6350" marR="6350" marT="6350" marB="0" anchor="b"/>
                </a:tc>
                <a:extLst>
                  <a:ext uri="{0D108BD9-81ED-4DB2-BD59-A6C34878D82A}">
                    <a16:rowId xmlns:a16="http://schemas.microsoft.com/office/drawing/2014/main" val="1219954594"/>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Ether lipid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5.83E-02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2.73E-01</a:t>
                      </a:r>
                    </a:p>
                  </a:txBody>
                  <a:tcPr marL="6350" marR="6350" marT="6350" marB="0" anchor="b"/>
                </a:tc>
                <a:extLst>
                  <a:ext uri="{0D108BD9-81ED-4DB2-BD59-A6C34878D82A}">
                    <a16:rowId xmlns:a16="http://schemas.microsoft.com/office/drawing/2014/main" val="2921644367"/>
                  </a:ext>
                </a:extLst>
              </a:tr>
              <a:tr h="163968">
                <a:tc>
                  <a:txBody>
                    <a:bodyPr/>
                    <a:lstStyle/>
                    <a:p>
                      <a:pPr algn="l" fontAlgn="b"/>
                      <a:r>
                        <a:rPr lang="fr-FR" sz="900" u="none" strike="noStrike">
                          <a:effectLst/>
                          <a:latin typeface="Arial" panose="020B0604020202020204" pitchFamily="34" charset="0"/>
                          <a:cs typeface="Arial" panose="020B0604020202020204" pitchFamily="34" charset="0"/>
                        </a:rPr>
                        <a:t>Valine, leucine and isoleucine degradation</a:t>
                      </a:r>
                      <a:endParaRPr lang="fr-FR"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6.65E-02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2.91E-01</a:t>
                      </a:r>
                    </a:p>
                  </a:txBody>
                  <a:tcPr marL="6350" marR="6350" marT="6350" marB="0" anchor="b"/>
                </a:tc>
                <a:extLst>
                  <a:ext uri="{0D108BD9-81ED-4DB2-BD59-A6C34878D82A}">
                    <a16:rowId xmlns:a16="http://schemas.microsoft.com/office/drawing/2014/main" val="3344207397"/>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Arginine and proline metabolism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6.65E-02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2.91E-01</a:t>
                      </a:r>
                    </a:p>
                  </a:txBody>
                  <a:tcPr marL="6350" marR="6350" marT="6350" marB="0" anchor="b"/>
                </a:tc>
                <a:extLst>
                  <a:ext uri="{0D108BD9-81ED-4DB2-BD59-A6C34878D82A}">
                    <a16:rowId xmlns:a16="http://schemas.microsoft.com/office/drawing/2014/main" val="3732520016"/>
                  </a:ext>
                </a:extLst>
              </a:tr>
              <a:tr h="163968">
                <a:tc>
                  <a:txBody>
                    <a:bodyPr/>
                    <a:lstStyle/>
                    <a:p>
                      <a:pPr algn="l" fontAlgn="b"/>
                      <a:r>
                        <a:rPr lang="en-US" sz="900" u="none" strike="noStrike">
                          <a:effectLst/>
                          <a:latin typeface="Arial" panose="020B0604020202020204" pitchFamily="34" charset="0"/>
                          <a:cs typeface="Arial" panose="020B0604020202020204" pitchFamily="34" charset="0"/>
                        </a:rPr>
                        <a:t>Ferroptosis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7.54E-02</a:t>
                      </a:r>
                    </a:p>
                  </a:txBody>
                  <a:tcPr marL="6350" marR="6350" marT="6350" marB="0" anchor="b"/>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3.19E-01</a:t>
                      </a:r>
                    </a:p>
                  </a:txBody>
                  <a:tcPr marL="6350" marR="6350" marT="6350" marB="0" anchor="b"/>
                </a:tc>
                <a:extLst>
                  <a:ext uri="{0D108BD9-81ED-4DB2-BD59-A6C34878D82A}">
                    <a16:rowId xmlns:a16="http://schemas.microsoft.com/office/drawing/2014/main" val="4022746994"/>
                  </a:ext>
                </a:extLst>
              </a:tr>
              <a:tr h="163968">
                <a:tc>
                  <a:txBody>
                    <a:bodyPr/>
                    <a:lstStyle/>
                    <a:p>
                      <a:pPr algn="l" fontAlgn="b"/>
                      <a:r>
                        <a:rPr lang="en-US" sz="900" u="none" strike="noStrike" dirty="0">
                          <a:effectLst/>
                          <a:latin typeface="Arial" panose="020B0604020202020204" pitchFamily="34" charset="0"/>
                          <a:cs typeface="Arial" panose="020B0604020202020204" pitchFamily="34" charset="0"/>
                        </a:rPr>
                        <a:t>Drug metabolism - cytochrome P450</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B w="12700"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5</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B w="12700" cap="flat" cmpd="sng" algn="ctr">
                      <a:solidFill>
                        <a:schemeClr val="tx1"/>
                      </a:solidFill>
                      <a:prstDash val="solid"/>
                      <a:round/>
                      <a:headEnd type="none" w="med" len="med"/>
                      <a:tailEnd type="none" w="med" len="med"/>
                    </a:lnB>
                  </a:tcPr>
                </a:tc>
                <a:tc>
                  <a:txBody>
                    <a:bodyPr/>
                    <a:lstStyle/>
                    <a:p>
                      <a:pPr algn="ctr" fontAlgn="b"/>
                      <a:r>
                        <a:rPr kumimoji="1" lang="en-US" sz="900" u="none" strike="noStrike" kern="1200">
                          <a:solidFill>
                            <a:schemeClr val="tx1"/>
                          </a:solidFill>
                          <a:effectLst/>
                          <a:latin typeface="Arial" panose="020B0604020202020204" pitchFamily="34" charset="0"/>
                          <a:ea typeface="+mn-ea"/>
                          <a:cs typeface="Arial" panose="020B0604020202020204" pitchFamily="34" charset="0"/>
                        </a:rPr>
                        <a:t>8.29E-02</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3.40E-01</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786055"/>
                  </a:ext>
                </a:extLst>
              </a:tr>
            </a:tbl>
          </a:graphicData>
        </a:graphic>
      </p:graphicFrame>
      <p:sp>
        <p:nvSpPr>
          <p:cNvPr id="21" name="正方形/長方形 20">
            <a:extLst>
              <a:ext uri="{FF2B5EF4-FFF2-40B4-BE49-F238E27FC236}">
                <a16:creationId xmlns:a16="http://schemas.microsoft.com/office/drawing/2014/main" id="{A0736E10-BE4B-2959-93CE-72F173052492}"/>
              </a:ext>
            </a:extLst>
          </p:cNvPr>
          <p:cNvSpPr/>
          <p:nvPr/>
        </p:nvSpPr>
        <p:spPr>
          <a:xfrm>
            <a:off x="904875" y="1562100"/>
            <a:ext cx="1409700"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0C8470E-3371-6B83-D68B-5457895E97BF}"/>
              </a:ext>
            </a:extLst>
          </p:cNvPr>
          <p:cNvSpPr/>
          <p:nvPr/>
        </p:nvSpPr>
        <p:spPr>
          <a:xfrm>
            <a:off x="904875" y="2590800"/>
            <a:ext cx="1409700"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58301BA-8ADA-EE8F-830B-405CBF76BF64}"/>
              </a:ext>
            </a:extLst>
          </p:cNvPr>
          <p:cNvSpPr/>
          <p:nvPr/>
        </p:nvSpPr>
        <p:spPr>
          <a:xfrm>
            <a:off x="904875" y="4238625"/>
            <a:ext cx="1409700"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231C4C2-7740-AD7B-5A1C-B8BEC1C16548}"/>
              </a:ext>
            </a:extLst>
          </p:cNvPr>
          <p:cNvSpPr/>
          <p:nvPr/>
        </p:nvSpPr>
        <p:spPr>
          <a:xfrm>
            <a:off x="788511" y="4867275"/>
            <a:ext cx="1526064"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6C985E6E-A975-1DC4-2814-6100853D05FB}"/>
              </a:ext>
            </a:extLst>
          </p:cNvPr>
          <p:cNvSpPr/>
          <p:nvPr/>
        </p:nvSpPr>
        <p:spPr>
          <a:xfrm>
            <a:off x="788511" y="5086350"/>
            <a:ext cx="1526064"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5146D4C-9A58-485F-F0B7-1ACE307CEB29}"/>
              </a:ext>
            </a:extLst>
          </p:cNvPr>
          <p:cNvSpPr/>
          <p:nvPr/>
        </p:nvSpPr>
        <p:spPr>
          <a:xfrm>
            <a:off x="904875" y="2762250"/>
            <a:ext cx="1409700"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2D3127E-46E7-70AC-9FED-D54DFEBC40A6}"/>
              </a:ext>
            </a:extLst>
          </p:cNvPr>
          <p:cNvSpPr/>
          <p:nvPr/>
        </p:nvSpPr>
        <p:spPr>
          <a:xfrm>
            <a:off x="6272847" y="1251501"/>
            <a:ext cx="1526064" cy="21907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71FE5E3-9958-3B4F-D174-501CAA1357C8}"/>
              </a:ext>
            </a:extLst>
          </p:cNvPr>
          <p:cNvSpPr/>
          <p:nvPr/>
        </p:nvSpPr>
        <p:spPr>
          <a:xfrm>
            <a:off x="6272847" y="1658302"/>
            <a:ext cx="2118678" cy="460931"/>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FD9B59A-945A-8289-0D7C-2B1FF431FF20}"/>
              </a:ext>
            </a:extLst>
          </p:cNvPr>
          <p:cNvSpPr/>
          <p:nvPr/>
        </p:nvSpPr>
        <p:spPr>
          <a:xfrm>
            <a:off x="6272847" y="2266871"/>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E6AD1FC-E8AE-CC78-82B0-2B76FABE133E}"/>
              </a:ext>
            </a:extLst>
          </p:cNvPr>
          <p:cNvSpPr/>
          <p:nvPr/>
        </p:nvSpPr>
        <p:spPr>
          <a:xfrm>
            <a:off x="6172995" y="3312470"/>
            <a:ext cx="1661478" cy="475341"/>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6A1E4108-CBF5-4CC6-261C-0F82EA8E9061}"/>
              </a:ext>
            </a:extLst>
          </p:cNvPr>
          <p:cNvSpPr/>
          <p:nvPr/>
        </p:nvSpPr>
        <p:spPr>
          <a:xfrm>
            <a:off x="6272847" y="2079291"/>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3348EB3-DE09-4318-ABFE-A0623626BAC2}"/>
              </a:ext>
            </a:extLst>
          </p:cNvPr>
          <p:cNvSpPr/>
          <p:nvPr/>
        </p:nvSpPr>
        <p:spPr>
          <a:xfrm>
            <a:off x="6205140" y="2793987"/>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29FB189-4ED2-AE3C-1120-E30EAB93593D}"/>
              </a:ext>
            </a:extLst>
          </p:cNvPr>
          <p:cNvSpPr/>
          <p:nvPr/>
        </p:nvSpPr>
        <p:spPr>
          <a:xfrm>
            <a:off x="6272847" y="2940815"/>
            <a:ext cx="1661478" cy="371656"/>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9310E5DA-8A57-F8E7-8D85-44D1D7D098D4}"/>
              </a:ext>
            </a:extLst>
          </p:cNvPr>
          <p:cNvSpPr/>
          <p:nvPr/>
        </p:nvSpPr>
        <p:spPr>
          <a:xfrm>
            <a:off x="6212067" y="4529027"/>
            <a:ext cx="1661478" cy="233815"/>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8B22B34-86DF-C19F-5BF0-4B251B14B293}"/>
              </a:ext>
            </a:extLst>
          </p:cNvPr>
          <p:cNvSpPr/>
          <p:nvPr/>
        </p:nvSpPr>
        <p:spPr>
          <a:xfrm>
            <a:off x="6172995" y="5195887"/>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F8945F3-7FC0-5919-89C4-1217DDDB73F5}"/>
              </a:ext>
            </a:extLst>
          </p:cNvPr>
          <p:cNvSpPr/>
          <p:nvPr/>
        </p:nvSpPr>
        <p:spPr>
          <a:xfrm>
            <a:off x="6219588" y="5678791"/>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C229DA9-ABD2-1F4D-A1F3-D09A88C6F4D0}"/>
              </a:ext>
            </a:extLst>
          </p:cNvPr>
          <p:cNvSpPr/>
          <p:nvPr/>
        </p:nvSpPr>
        <p:spPr>
          <a:xfrm>
            <a:off x="6272847" y="3928121"/>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28D9107-1629-3641-7AD2-C26EF8A22E3D}"/>
              </a:ext>
            </a:extLst>
          </p:cNvPr>
          <p:cNvSpPr/>
          <p:nvPr/>
        </p:nvSpPr>
        <p:spPr>
          <a:xfrm>
            <a:off x="6272847" y="4140072"/>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76B6DA7-39EA-ADF5-0CCD-82ECC4DED171}"/>
              </a:ext>
            </a:extLst>
          </p:cNvPr>
          <p:cNvSpPr txBox="1"/>
          <p:nvPr/>
        </p:nvSpPr>
        <p:spPr>
          <a:xfrm>
            <a:off x="276526" y="6513512"/>
            <a:ext cx="11559575" cy="369332"/>
          </a:xfrm>
          <a:prstGeom prst="rect">
            <a:avLst/>
          </a:prstGeom>
          <a:noFill/>
        </p:spPr>
        <p:txBody>
          <a:bodyPr wrap="none" rtlCol="0">
            <a:spAutoFit/>
          </a:bodyPr>
          <a:lstStyle/>
          <a:p>
            <a:r>
              <a:rPr kumimoji="1" lang="en-US" altLang="ja-JP" dirty="0"/>
              <a:t>Many lipid metabolism or lipid related biological process were enriched from up-regulated DEGs after irradiation.</a:t>
            </a:r>
            <a:endParaRPr kumimoji="1" lang="ja-JP" altLang="en-US" dirty="0"/>
          </a:p>
        </p:txBody>
      </p:sp>
    </p:spTree>
    <p:extLst>
      <p:ext uri="{BB962C8B-B14F-4D97-AF65-F5344CB8AC3E}">
        <p14:creationId xmlns:p14="http://schemas.microsoft.com/office/powerpoint/2010/main" val="73155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散布図&#10;&#10;自動的に生成された説明">
            <a:extLst>
              <a:ext uri="{FF2B5EF4-FFF2-40B4-BE49-F238E27FC236}">
                <a16:creationId xmlns:a16="http://schemas.microsoft.com/office/drawing/2014/main" id="{D659DEAC-4E7F-58A7-CC10-83DC14B5E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317" y="1235535"/>
            <a:ext cx="3776452" cy="4864778"/>
          </a:xfrm>
          <a:prstGeom prst="rect">
            <a:avLst/>
          </a:prstGeom>
        </p:spPr>
      </p:pic>
      <p:pic>
        <p:nvPicPr>
          <p:cNvPr id="4" name="図 3" descr="ダイアグラム&#10;&#10;低い精度で自動的に生成された説明">
            <a:extLst>
              <a:ext uri="{FF2B5EF4-FFF2-40B4-BE49-F238E27FC236}">
                <a16:creationId xmlns:a16="http://schemas.microsoft.com/office/drawing/2014/main" id="{9EFD351D-5F17-A051-C97F-BBA5861D4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31" y="1007436"/>
            <a:ext cx="3238528" cy="5238138"/>
          </a:xfrm>
          <a:prstGeom prst="rect">
            <a:avLst/>
          </a:prstGeom>
        </p:spPr>
      </p:pic>
      <p:sp>
        <p:nvSpPr>
          <p:cNvPr id="7" name="四角形: 角を丸くする 6">
            <a:extLst>
              <a:ext uri="{FF2B5EF4-FFF2-40B4-BE49-F238E27FC236}">
                <a16:creationId xmlns:a16="http://schemas.microsoft.com/office/drawing/2014/main" id="{38C32913-0DFD-8634-C7D9-412E91EBE85E}"/>
              </a:ext>
            </a:extLst>
          </p:cNvPr>
          <p:cNvSpPr/>
          <p:nvPr/>
        </p:nvSpPr>
        <p:spPr>
          <a:xfrm>
            <a:off x="1948207" y="1044109"/>
            <a:ext cx="1607683" cy="413993"/>
          </a:xfrm>
          <a:prstGeom prst="roundRect">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Calibri" panose="020F0502020204030204" pitchFamily="34" charset="0"/>
                <a:ea typeface="Calibri" panose="020F0502020204030204" pitchFamily="34" charset="0"/>
                <a:cs typeface="Calibri" panose="020F0502020204030204" pitchFamily="34" charset="0"/>
              </a:rPr>
              <a:t>Fatty Acid metabolism</a:t>
            </a:r>
            <a:endParaRPr kumimoji="1" lang="ja-JP" altLang="en-US" sz="1400" b="1" dirty="0">
              <a:solidFill>
                <a:schemeClr val="tx1"/>
              </a:solidFill>
              <a:latin typeface="Calibri" panose="020F0502020204030204" pitchFamily="34" charset="0"/>
              <a:cs typeface="Calibri" panose="020F0502020204030204" pitchFamily="34" charset="0"/>
            </a:endParaRPr>
          </a:p>
        </p:txBody>
      </p:sp>
      <p:sp>
        <p:nvSpPr>
          <p:cNvPr id="9" name="四角形: 角を丸くする 8">
            <a:extLst>
              <a:ext uri="{FF2B5EF4-FFF2-40B4-BE49-F238E27FC236}">
                <a16:creationId xmlns:a16="http://schemas.microsoft.com/office/drawing/2014/main" id="{9BA6951F-C308-C4EB-44D7-D38E71CB90E2}"/>
              </a:ext>
            </a:extLst>
          </p:cNvPr>
          <p:cNvSpPr/>
          <p:nvPr/>
        </p:nvSpPr>
        <p:spPr>
          <a:xfrm>
            <a:off x="10201507" y="1044109"/>
            <a:ext cx="1646262" cy="384409"/>
          </a:xfrm>
          <a:prstGeom prst="roundRect">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Calibri" panose="020F0502020204030204" pitchFamily="34" charset="0"/>
                <a:ea typeface="Calibri" panose="020F0502020204030204" pitchFamily="34" charset="0"/>
                <a:cs typeface="Calibri" panose="020F0502020204030204" pitchFamily="34" charset="0"/>
              </a:rPr>
              <a:t>Steroid Biosynthesis</a:t>
            </a:r>
            <a:endParaRPr kumimoji="1" lang="ja-JP" altLang="en-US" sz="1400" b="1" dirty="0">
              <a:solidFill>
                <a:schemeClr val="tx1"/>
              </a:solidFill>
              <a:latin typeface="Calibri" panose="020F0502020204030204" pitchFamily="34" charset="0"/>
              <a:cs typeface="Calibri" panose="020F0502020204030204" pitchFamily="34" charset="0"/>
            </a:endParaRPr>
          </a:p>
        </p:txBody>
      </p:sp>
      <p:sp>
        <p:nvSpPr>
          <p:cNvPr id="10" name="矢印: 下 9">
            <a:extLst>
              <a:ext uri="{FF2B5EF4-FFF2-40B4-BE49-F238E27FC236}">
                <a16:creationId xmlns:a16="http://schemas.microsoft.com/office/drawing/2014/main" id="{E4F81291-87AB-C515-8D9D-0F00F017DCB4}"/>
              </a:ext>
            </a:extLst>
          </p:cNvPr>
          <p:cNvSpPr/>
          <p:nvPr/>
        </p:nvSpPr>
        <p:spPr>
          <a:xfrm>
            <a:off x="8986137" y="1537453"/>
            <a:ext cx="730950" cy="4253948"/>
          </a:xfrm>
          <a:prstGeom prst="downArrow">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latin typeface="Calibri" panose="020F0502020204030204" pitchFamily="34" charset="0"/>
              <a:cs typeface="Calibri" panose="020F0502020204030204" pitchFamily="34" charset="0"/>
            </a:endParaRPr>
          </a:p>
        </p:txBody>
      </p:sp>
      <p:sp>
        <p:nvSpPr>
          <p:cNvPr id="12" name="矢印: 下 11">
            <a:extLst>
              <a:ext uri="{FF2B5EF4-FFF2-40B4-BE49-F238E27FC236}">
                <a16:creationId xmlns:a16="http://schemas.microsoft.com/office/drawing/2014/main" id="{EEEED050-F892-5A69-BB71-C323C843A938}"/>
              </a:ext>
            </a:extLst>
          </p:cNvPr>
          <p:cNvSpPr/>
          <p:nvPr/>
        </p:nvSpPr>
        <p:spPr>
          <a:xfrm>
            <a:off x="1790603" y="4329578"/>
            <a:ext cx="345784" cy="1687513"/>
          </a:xfrm>
          <a:prstGeom prst="downArrow">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latin typeface="Calibri" panose="020F0502020204030204" pitchFamily="34" charset="0"/>
              <a:cs typeface="Calibri" panose="020F0502020204030204" pitchFamily="34" charset="0"/>
            </a:endParaRPr>
          </a:p>
        </p:txBody>
      </p:sp>
      <p:sp>
        <p:nvSpPr>
          <p:cNvPr id="13" name="矢印: 下 12">
            <a:extLst>
              <a:ext uri="{FF2B5EF4-FFF2-40B4-BE49-F238E27FC236}">
                <a16:creationId xmlns:a16="http://schemas.microsoft.com/office/drawing/2014/main" id="{53833E11-DD51-4470-03C5-01AAB2A98842}"/>
              </a:ext>
            </a:extLst>
          </p:cNvPr>
          <p:cNvSpPr/>
          <p:nvPr/>
        </p:nvSpPr>
        <p:spPr>
          <a:xfrm rot="10800000">
            <a:off x="476240" y="1463854"/>
            <a:ext cx="319063" cy="2373369"/>
          </a:xfrm>
          <a:prstGeom prst="downArrow">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latin typeface="Calibri" panose="020F0502020204030204" pitchFamily="34" charset="0"/>
              <a:cs typeface="Calibri" panose="020F0502020204030204" pitchFamily="34" charset="0"/>
            </a:endParaRPr>
          </a:p>
        </p:txBody>
      </p:sp>
      <p:pic>
        <p:nvPicPr>
          <p:cNvPr id="15" name="図 14" descr="ダイアグラム, 概略図&#10;&#10;自動的に生成された説明">
            <a:extLst>
              <a:ext uri="{FF2B5EF4-FFF2-40B4-BE49-F238E27FC236}">
                <a16:creationId xmlns:a16="http://schemas.microsoft.com/office/drawing/2014/main" id="{445E185F-B1A6-61F2-E549-04619E2C2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350" y="1228542"/>
            <a:ext cx="3776453" cy="4871771"/>
          </a:xfrm>
          <a:prstGeom prst="rect">
            <a:avLst/>
          </a:prstGeom>
        </p:spPr>
      </p:pic>
      <p:sp>
        <p:nvSpPr>
          <p:cNvPr id="16" name="四角形: 角を丸くする 15">
            <a:extLst>
              <a:ext uri="{FF2B5EF4-FFF2-40B4-BE49-F238E27FC236}">
                <a16:creationId xmlns:a16="http://schemas.microsoft.com/office/drawing/2014/main" id="{4033928E-6872-1AE5-E6C2-ED4B88CC84D1}"/>
              </a:ext>
            </a:extLst>
          </p:cNvPr>
          <p:cNvSpPr/>
          <p:nvPr/>
        </p:nvSpPr>
        <p:spPr>
          <a:xfrm>
            <a:off x="5714140" y="1044109"/>
            <a:ext cx="1971663" cy="384409"/>
          </a:xfrm>
          <a:prstGeom prst="roundRect">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Calibri" panose="020F0502020204030204" pitchFamily="34" charset="0"/>
                <a:ea typeface="Calibri" panose="020F0502020204030204" pitchFamily="34" charset="0"/>
                <a:cs typeface="Calibri" panose="020F0502020204030204" pitchFamily="34" charset="0"/>
              </a:rPr>
              <a:t>Terpenoid backbone Biosynthesis</a:t>
            </a:r>
            <a:endParaRPr kumimoji="1" lang="ja-JP" altLang="en-US" sz="1400" b="1" dirty="0">
              <a:solidFill>
                <a:schemeClr val="tx1"/>
              </a:solidFill>
              <a:latin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D366CC4B-E9AD-3D22-8066-010FAA52D9E6}"/>
              </a:ext>
            </a:extLst>
          </p:cNvPr>
          <p:cNvSpPr txBox="1"/>
          <p:nvPr/>
        </p:nvSpPr>
        <p:spPr>
          <a:xfrm>
            <a:off x="433888" y="561468"/>
            <a:ext cx="11758112"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Lipid metabolic </a:t>
            </a:r>
            <a:r>
              <a:rPr lang="en-US" altLang="zh-CN"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stress</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remains affected by </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ldr</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irradiation at whole-body scale </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8AD16EC6-D65C-A5C8-0C78-2CC88066AA3B}"/>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19" name="矢印: 下 18">
            <a:extLst>
              <a:ext uri="{FF2B5EF4-FFF2-40B4-BE49-F238E27FC236}">
                <a16:creationId xmlns:a16="http://schemas.microsoft.com/office/drawing/2014/main" id="{F8DCF870-36EC-27A0-F184-3DBD3665A43E}"/>
              </a:ext>
            </a:extLst>
          </p:cNvPr>
          <p:cNvSpPr/>
          <p:nvPr/>
        </p:nvSpPr>
        <p:spPr>
          <a:xfrm>
            <a:off x="5210809" y="1896178"/>
            <a:ext cx="294842" cy="2784802"/>
          </a:xfrm>
          <a:prstGeom prst="downArrow">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latin typeface="Calibri" panose="020F0502020204030204" pitchFamily="34" charset="0"/>
              <a:cs typeface="Calibri" panose="020F0502020204030204" pitchFamily="34" charset="0"/>
            </a:endParaRPr>
          </a:p>
        </p:txBody>
      </p:sp>
      <p:sp>
        <p:nvSpPr>
          <p:cNvPr id="20" name="四角形: 角を丸くする 19">
            <a:extLst>
              <a:ext uri="{FF2B5EF4-FFF2-40B4-BE49-F238E27FC236}">
                <a16:creationId xmlns:a16="http://schemas.microsoft.com/office/drawing/2014/main" id="{1D622669-11D1-5DEF-1634-1507BC0B52D0}"/>
              </a:ext>
            </a:extLst>
          </p:cNvPr>
          <p:cNvSpPr/>
          <p:nvPr/>
        </p:nvSpPr>
        <p:spPr>
          <a:xfrm>
            <a:off x="4320507" y="4759755"/>
            <a:ext cx="1753702" cy="253267"/>
          </a:xfrm>
          <a:prstGeom prst="roundRect">
            <a:avLst/>
          </a:prstGeom>
          <a:solidFill>
            <a:srgbClr val="F8766D">
              <a:alpha val="44000"/>
            </a:srgbClr>
          </a:solidFill>
          <a:ln w="9525">
            <a:solidFill>
              <a:srgbClr val="F876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Calibri" panose="020F0502020204030204" pitchFamily="34" charset="0"/>
                <a:ea typeface="Calibri" panose="020F0502020204030204" pitchFamily="34" charset="0"/>
                <a:cs typeface="Calibri" panose="020F0502020204030204" pitchFamily="34" charset="0"/>
              </a:rPr>
              <a:t>Steroid Biosynthesis</a:t>
            </a:r>
            <a:endParaRPr kumimoji="1" lang="ja-JP" altLang="en-US" sz="1400" b="1" dirty="0">
              <a:solidFill>
                <a:schemeClr val="tx1"/>
              </a:solidFill>
              <a:latin typeface="Calibri" panose="020F0502020204030204" pitchFamily="34" charset="0"/>
              <a:cs typeface="Calibri" panose="020F0502020204030204" pitchFamily="34" charset="0"/>
            </a:endParaRPr>
          </a:p>
        </p:txBody>
      </p:sp>
      <p:cxnSp>
        <p:nvCxnSpPr>
          <p:cNvPr id="22" name="コネクタ: カギ線 21">
            <a:extLst>
              <a:ext uri="{FF2B5EF4-FFF2-40B4-BE49-F238E27FC236}">
                <a16:creationId xmlns:a16="http://schemas.microsoft.com/office/drawing/2014/main" id="{48E5C877-E79B-408A-028C-C8F4E8E8DE66}"/>
              </a:ext>
            </a:extLst>
          </p:cNvPr>
          <p:cNvCxnSpPr>
            <a:cxnSpLocks/>
            <a:endCxn id="9" idx="1"/>
          </p:cNvCxnSpPr>
          <p:nvPr/>
        </p:nvCxnSpPr>
        <p:spPr>
          <a:xfrm flipV="1">
            <a:off x="6096000" y="1236314"/>
            <a:ext cx="4105507" cy="3650075"/>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2BBBC269-BF12-066A-0AD6-4595474FEC27}"/>
              </a:ext>
            </a:extLst>
          </p:cNvPr>
          <p:cNvCxnSpPr>
            <a:cxnSpLocks/>
          </p:cNvCxnSpPr>
          <p:nvPr/>
        </p:nvCxnSpPr>
        <p:spPr>
          <a:xfrm>
            <a:off x="732641" y="1454889"/>
            <a:ext cx="4360059" cy="571911"/>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81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図 4">
            <a:extLst>
              <a:ext uri="{FF2B5EF4-FFF2-40B4-BE49-F238E27FC236}">
                <a16:creationId xmlns:a16="http://schemas.microsoft.com/office/drawing/2014/main" id="{8B2C75CA-EC2B-4AC3-76CF-104061F64DF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8113"/>
          <a:stretch/>
        </p:blipFill>
        <p:spPr bwMode="auto">
          <a:xfrm>
            <a:off x="2714336" y="4331734"/>
            <a:ext cx="6763328" cy="224786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1E90723-7373-3EEE-4895-DF7F89D07095}"/>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Summary</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311D4CE8-28EF-AA1F-DC91-7837F821E644}"/>
              </a:ext>
            </a:extLst>
          </p:cNvPr>
          <p:cNvSpPr txBox="1"/>
          <p:nvPr/>
        </p:nvSpPr>
        <p:spPr>
          <a:xfrm>
            <a:off x="433888" y="548768"/>
            <a:ext cx="11224712"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Part Two. RNA-seq of medaka after low dose/dose rate irradiation</a:t>
            </a:r>
          </a:p>
        </p:txBody>
      </p:sp>
      <p:pic>
        <p:nvPicPr>
          <p:cNvPr id="3" name="図 4">
            <a:extLst>
              <a:ext uri="{FF2B5EF4-FFF2-40B4-BE49-F238E27FC236}">
                <a16:creationId xmlns:a16="http://schemas.microsoft.com/office/drawing/2014/main" id="{9C63A7E2-35E5-9F7A-EBCB-8AE9A2835F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892" r="32948"/>
          <a:stretch/>
        </p:blipFill>
        <p:spPr bwMode="auto">
          <a:xfrm>
            <a:off x="4942702" y="944393"/>
            <a:ext cx="4534962" cy="236708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4">
            <a:extLst>
              <a:ext uri="{FF2B5EF4-FFF2-40B4-BE49-F238E27FC236}">
                <a16:creationId xmlns:a16="http://schemas.microsoft.com/office/drawing/2014/main" id="{146C59C9-1C80-62DA-2216-145B620B48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886" b="42122"/>
          <a:stretch/>
        </p:blipFill>
        <p:spPr bwMode="auto">
          <a:xfrm>
            <a:off x="2714336" y="3441916"/>
            <a:ext cx="6763328" cy="85823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4">
            <a:extLst>
              <a:ext uri="{FF2B5EF4-FFF2-40B4-BE49-F238E27FC236}">
                <a16:creationId xmlns:a16="http://schemas.microsoft.com/office/drawing/2014/main" id="{7D366833-4A96-7D9D-AA23-8CFF9249BFE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6626" t="58113"/>
          <a:stretch/>
        </p:blipFill>
        <p:spPr bwMode="auto">
          <a:xfrm>
            <a:off x="2685504" y="1066729"/>
            <a:ext cx="2257198" cy="224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2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997AF6-864C-C2E6-B95C-23B97028D778}"/>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Acknowledgement</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4" name="テキスト ボックス 3">
            <a:extLst>
              <a:ext uri="{FF2B5EF4-FFF2-40B4-BE49-F238E27FC236}">
                <a16:creationId xmlns:a16="http://schemas.microsoft.com/office/drawing/2014/main" id="{9B2FED50-4455-C39F-EB73-EE15110A3C0C}"/>
              </a:ext>
            </a:extLst>
          </p:cNvPr>
          <p:cNvSpPr txBox="1"/>
          <p:nvPr/>
        </p:nvSpPr>
        <p:spPr>
          <a:xfrm>
            <a:off x="676977" y="1099714"/>
            <a:ext cx="10838046" cy="3416320"/>
          </a:xfrm>
          <a:prstGeom prst="rect">
            <a:avLst/>
          </a:prstGeom>
          <a:noFill/>
        </p:spPr>
        <p:txBody>
          <a:bodyPr wrap="square">
            <a:spAutoFit/>
          </a:bodyPr>
          <a:lstStyle/>
          <a:p>
            <a:pPr marL="285750" indent="-285750">
              <a:buFont typeface="Arial" panose="020B0604020202020204" pitchFamily="34" charset="0"/>
              <a:buChar char="•"/>
            </a:pPr>
            <a:r>
              <a:rPr lang="en-US" altLang="ja-JP" dirty="0">
                <a:latin typeface="Calibri" panose="020F0502020204030204" pitchFamily="34" charset="0"/>
                <a:ea typeface="Calibri" panose="020F0502020204030204" pitchFamily="34" charset="0"/>
                <a:cs typeface="Calibri" panose="020F0502020204030204" pitchFamily="34" charset="0"/>
              </a:rPr>
              <a:t>First and foremost, I would like to express my deepest gratitude to my supervisor, Professor Oda, for his unwavering support and invaluable guidance throughout my research. I am also immensely grateful to </a:t>
            </a:r>
            <a:r>
              <a:rPr lang="en-US" altLang="zh-CN" dirty="0">
                <a:latin typeface="Calibri" panose="020F0502020204030204" pitchFamily="34" charset="0"/>
                <a:ea typeface="Calibri" panose="020F0502020204030204" pitchFamily="34" charset="0"/>
                <a:cs typeface="Calibri" panose="020F0502020204030204" pitchFamily="34" charset="0"/>
              </a:rPr>
              <a:t>my second supervisor, </a:t>
            </a:r>
            <a:r>
              <a:rPr lang="en-US" altLang="ja-JP" dirty="0">
                <a:latin typeface="Calibri" panose="020F0502020204030204" pitchFamily="34" charset="0"/>
                <a:ea typeface="Calibri" panose="020F0502020204030204" pitchFamily="34" charset="0"/>
                <a:cs typeface="Calibri" panose="020F0502020204030204" pitchFamily="34" charset="0"/>
              </a:rPr>
              <a:t>Professor </a:t>
            </a:r>
            <a:r>
              <a:rPr lang="en-US" altLang="ja-JP" dirty="0" err="1">
                <a:latin typeface="Calibri" panose="020F0502020204030204" pitchFamily="34" charset="0"/>
                <a:ea typeface="Calibri" panose="020F0502020204030204" pitchFamily="34" charset="0"/>
                <a:cs typeface="Calibri" panose="020F0502020204030204" pitchFamily="34" charset="0"/>
              </a:rPr>
              <a:t>Mitani</a:t>
            </a:r>
            <a:r>
              <a:rPr lang="en-US" altLang="ja-JP" dirty="0">
                <a:latin typeface="Calibri" panose="020F0502020204030204" pitchFamily="34" charset="0"/>
                <a:ea typeface="Calibri" panose="020F0502020204030204" pitchFamily="34" charset="0"/>
                <a:cs typeface="Calibri" panose="020F0502020204030204" pitchFamily="34" charset="0"/>
              </a:rPr>
              <a:t>, who continued to offer his wisdom and encouragement.</a:t>
            </a:r>
          </a:p>
          <a:p>
            <a:pPr marL="285750" indent="-285750">
              <a:buFont typeface="Arial" panose="020B0604020202020204" pitchFamily="34" charset="0"/>
              <a:buChar char="•"/>
            </a:pPr>
            <a:r>
              <a:rPr lang="en-US" altLang="ja-JP" dirty="0">
                <a:latin typeface="Calibri" panose="020F0502020204030204" pitchFamily="34" charset="0"/>
                <a:ea typeface="Calibri" panose="020F0502020204030204" pitchFamily="34" charset="0"/>
                <a:cs typeface="Calibri" panose="020F0502020204030204" pitchFamily="34" charset="0"/>
              </a:rPr>
              <a:t>I would like to extend my heartfelt thanks to Doctor Yasuda, who collaborated with me on my previous projects. Your cooperation and expertise were crucial to the success of this work. </a:t>
            </a:r>
          </a:p>
          <a:p>
            <a:pPr marL="285750" indent="-285750">
              <a:buFont typeface="Arial" panose="020B0604020202020204" pitchFamily="34" charset="0"/>
              <a:buChar char="•"/>
            </a:pPr>
            <a:r>
              <a:rPr lang="en-US" altLang="ja-JP" dirty="0">
                <a:latin typeface="Calibri" panose="020F0502020204030204" pitchFamily="34" charset="0"/>
                <a:ea typeface="Calibri" panose="020F0502020204030204" pitchFamily="34" charset="0"/>
                <a:cs typeface="Calibri" panose="020F0502020204030204" pitchFamily="34" charset="0"/>
              </a:rPr>
              <a:t>I am particularly thankful to Doctor Nagata and Nakazawa for their insightful guidance and significant contributions to the previous research. I also want to acknowledge the support of my classmates, who assisted me with the transportation and care of the fish used in the experiments.</a:t>
            </a:r>
          </a:p>
          <a:p>
            <a:pPr marL="285750" indent="-285750">
              <a:buFont typeface="Arial" panose="020B0604020202020204" pitchFamily="34" charset="0"/>
              <a:buChar char="•"/>
            </a:pPr>
            <a:r>
              <a:rPr lang="en-US" altLang="ja-JP" dirty="0">
                <a:latin typeface="Calibri" panose="020F0502020204030204" pitchFamily="34" charset="0"/>
                <a:ea typeface="Calibri" panose="020F0502020204030204" pitchFamily="34" charset="0"/>
                <a:cs typeface="Calibri" panose="020F0502020204030204" pitchFamily="34" charset="0"/>
              </a:rPr>
              <a:t>I am deeply appreciative of the support provided by Kyoto University, which was instrumental in the execution of my experimental projects.</a:t>
            </a:r>
          </a:p>
          <a:p>
            <a:pPr marL="285750" indent="-285750">
              <a:buFont typeface="Arial" panose="020B0604020202020204" pitchFamily="34" charset="0"/>
              <a:buChar char="•"/>
            </a:pPr>
            <a:r>
              <a:rPr lang="en-US" altLang="ja-JP" dirty="0">
                <a:latin typeface="Calibri" panose="020F0502020204030204" pitchFamily="34" charset="0"/>
                <a:ea typeface="Calibri" panose="020F0502020204030204" pitchFamily="34" charset="0"/>
                <a:cs typeface="Calibri" panose="020F0502020204030204" pitchFamily="34" charset="0"/>
              </a:rPr>
              <a:t>Last but certainly not least, I wish to express my profound gratitude to all medaka sacrifices for my studies, whose sacrifices were essential for the advancement of this research.</a:t>
            </a:r>
          </a:p>
        </p:txBody>
      </p:sp>
      <p:sp>
        <p:nvSpPr>
          <p:cNvPr id="5" name="テキスト ボックス 4">
            <a:extLst>
              <a:ext uri="{FF2B5EF4-FFF2-40B4-BE49-F238E27FC236}">
                <a16:creationId xmlns:a16="http://schemas.microsoft.com/office/drawing/2014/main" id="{AB62F44C-1C5D-00E2-26C2-B0201249A906}"/>
              </a:ext>
            </a:extLst>
          </p:cNvPr>
          <p:cNvSpPr txBox="1"/>
          <p:nvPr/>
        </p:nvSpPr>
        <p:spPr>
          <a:xfrm>
            <a:off x="346510" y="5267639"/>
            <a:ext cx="11511814" cy="707886"/>
          </a:xfrm>
          <a:prstGeom prst="rect">
            <a:avLst/>
          </a:prstGeom>
          <a:noFill/>
        </p:spPr>
        <p:txBody>
          <a:bodyPr wrap="square">
            <a:spAutoFit/>
          </a:bodyPr>
          <a:lstStyle/>
          <a:p>
            <a:pPr marL="285750" indent="-285750" algn="ctr">
              <a:buFont typeface="Arial" panose="020B0604020202020204" pitchFamily="34" charset="0"/>
              <a:buChar char="•"/>
            </a:pPr>
            <a:r>
              <a:rPr lang="en-US" altLang="ja-JP" sz="4000" dirty="0">
                <a:latin typeface="Calibri" panose="020F0502020204030204" pitchFamily="34" charset="0"/>
                <a:ea typeface="Calibri" panose="020F0502020204030204" pitchFamily="34" charset="0"/>
                <a:cs typeface="Calibri" panose="020F0502020204030204" pitchFamily="34" charset="0"/>
              </a:rPr>
              <a:t>Thank you for listening.</a:t>
            </a:r>
          </a:p>
        </p:txBody>
      </p:sp>
    </p:spTree>
    <p:extLst>
      <p:ext uri="{BB962C8B-B14F-4D97-AF65-F5344CB8AC3E}">
        <p14:creationId xmlns:p14="http://schemas.microsoft.com/office/powerpoint/2010/main" val="312614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id="{E6230CF4-E4E3-D1BE-40F5-B7A2B2559F2C}"/>
              </a:ext>
            </a:extLst>
          </p:cNvPr>
          <p:cNvGrpSpPr/>
          <p:nvPr/>
        </p:nvGrpSpPr>
        <p:grpSpPr>
          <a:xfrm>
            <a:off x="1578279" y="1936637"/>
            <a:ext cx="8359843" cy="2984726"/>
            <a:chOff x="0" y="3851318"/>
            <a:chExt cx="8359843" cy="2713387"/>
          </a:xfrm>
        </p:grpSpPr>
        <p:pic>
          <p:nvPicPr>
            <p:cNvPr id="29" name="図 28" descr="グラフ, 散布図&#10;&#10;自動的に生成された説明">
              <a:extLst>
                <a:ext uri="{FF2B5EF4-FFF2-40B4-BE49-F238E27FC236}">
                  <a16:creationId xmlns:a16="http://schemas.microsoft.com/office/drawing/2014/main" id="{509D80B1-854B-E095-9DEA-127F2F43E5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51318"/>
              <a:ext cx="2713387" cy="2713387"/>
            </a:xfrm>
            <a:prstGeom prst="rect">
              <a:avLst/>
            </a:prstGeom>
          </p:spPr>
        </p:pic>
        <p:pic>
          <p:nvPicPr>
            <p:cNvPr id="39" name="図 38" descr="グラフ, 散布図&#10;&#10;自動的に生成された説明">
              <a:extLst>
                <a:ext uri="{FF2B5EF4-FFF2-40B4-BE49-F238E27FC236}">
                  <a16:creationId xmlns:a16="http://schemas.microsoft.com/office/drawing/2014/main" id="{6E1F5680-104F-7443-4C09-82EA61FD6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6456" y="3851318"/>
              <a:ext cx="2713387" cy="2713387"/>
            </a:xfrm>
            <a:prstGeom prst="rect">
              <a:avLst/>
            </a:prstGeom>
          </p:spPr>
        </p:pic>
        <p:pic>
          <p:nvPicPr>
            <p:cNvPr id="41" name="図 40" descr="グラフ, 散布図&#10;&#10;自動的に生成された説明">
              <a:extLst>
                <a:ext uri="{FF2B5EF4-FFF2-40B4-BE49-F238E27FC236}">
                  <a16:creationId xmlns:a16="http://schemas.microsoft.com/office/drawing/2014/main" id="{F4EE2225-D659-5253-53B1-DB0122017A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3228" y="3851318"/>
              <a:ext cx="2713387" cy="2713387"/>
            </a:xfrm>
            <a:prstGeom prst="rect">
              <a:avLst/>
            </a:prstGeom>
          </p:spPr>
        </p:pic>
      </p:grpSp>
      <p:sp>
        <p:nvSpPr>
          <p:cNvPr id="2" name="テキスト ボックス 1">
            <a:extLst>
              <a:ext uri="{FF2B5EF4-FFF2-40B4-BE49-F238E27FC236}">
                <a16:creationId xmlns:a16="http://schemas.microsoft.com/office/drawing/2014/main" id="{8D411B01-D214-36CE-45A8-15B96CB3C0C1}"/>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Appendix</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CC1ABFEB-E5DD-B2B1-1A59-491FE344F28A}"/>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Novel markers found in type A spermatogonia</a:t>
            </a:r>
          </a:p>
        </p:txBody>
      </p:sp>
    </p:spTree>
    <p:extLst>
      <p:ext uri="{BB962C8B-B14F-4D97-AF65-F5344CB8AC3E}">
        <p14:creationId xmlns:p14="http://schemas.microsoft.com/office/powerpoint/2010/main" val="116491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146B0A-81A1-0ED1-6099-DF8EE542AA9D}"/>
              </a:ext>
            </a:extLst>
          </p:cNvPr>
          <p:cNvSpPr txBox="1"/>
          <p:nvPr/>
        </p:nvSpPr>
        <p:spPr>
          <a:xfrm>
            <a:off x="434109" y="549673"/>
            <a:ext cx="6096000" cy="523220"/>
          </a:xfrm>
          <a:prstGeom prst="rect">
            <a:avLst/>
          </a:prstGeom>
          <a:noFill/>
        </p:spPr>
        <p:txBody>
          <a:bodyPr wrap="square">
            <a:spAutoFit/>
          </a:bodyPr>
          <a:lstStyle/>
          <a:p>
            <a:r>
              <a:rPr lang="en-US" altLang="ja-JP"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Japanese Medaka (</a:t>
            </a:r>
            <a:r>
              <a:rPr lang="en-US" altLang="ja-JP" sz="28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Oryzias</a:t>
            </a:r>
            <a:r>
              <a:rPr lang="en-US" altLang="ja-JP"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altLang="ja-JP" sz="28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latipes</a:t>
            </a:r>
            <a:r>
              <a:rPr lang="en-US" altLang="ja-JP"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endParaRPr lang="ja-JP" altLang="en-US" sz="2800" dirty="0">
              <a:solidFill>
                <a:schemeClr val="bg2">
                  <a:lumMod val="10000"/>
                </a:schemeClr>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2EF4FF06-A269-9443-6B96-86EE3031F28D}"/>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Introduction</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B7C0D28B-26F9-1F98-B5AF-61ED4095A21E}"/>
              </a:ext>
            </a:extLst>
          </p:cNvPr>
          <p:cNvSpPr txBox="1">
            <a:spLocks/>
          </p:cNvSpPr>
          <p:nvPr/>
        </p:nvSpPr>
        <p:spPr>
          <a:xfrm>
            <a:off x="581192" y="2180496"/>
            <a:ext cx="5233099" cy="367830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en-US" altLang="ja-JP" sz="18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Characteristics</a:t>
            </a:r>
            <a:r>
              <a:rPr lang="en-US" altLang="ja-JP" sz="1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p>
          <a:p>
            <a:r>
              <a:rPr lang="en-US" altLang="ja-JP" sz="1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Small freshwater fish</a:t>
            </a:r>
          </a:p>
          <a:p>
            <a:r>
              <a:rPr lang="en-US" altLang="ja-JP" sz="1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Easy to breed and experiment in the lab</a:t>
            </a:r>
          </a:p>
          <a:p>
            <a:endParaRPr lang="en-US" altLang="ja-JP" sz="1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ja-JP" sz="18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Advantages in Radiation Biology Research:</a:t>
            </a:r>
          </a:p>
          <a:p>
            <a:r>
              <a:rPr lang="en-US" altLang="ja-JP" sz="1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Non-mammal vertebrate model animal in environmental and radiation biology for decades </a:t>
            </a:r>
          </a:p>
          <a:p>
            <a:r>
              <a:rPr lang="en-US" altLang="ja-JP" sz="1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Suitable for systemic level gene expression analyses</a:t>
            </a:r>
          </a:p>
        </p:txBody>
      </p:sp>
      <p:pic>
        <p:nvPicPr>
          <p:cNvPr id="6" name="図 5">
            <a:extLst>
              <a:ext uri="{FF2B5EF4-FFF2-40B4-BE49-F238E27FC236}">
                <a16:creationId xmlns:a16="http://schemas.microsoft.com/office/drawing/2014/main" id="{217FEC25-300E-6CEF-50F0-8E3C82998E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8081" y="1382184"/>
            <a:ext cx="2059709" cy="610284"/>
          </a:xfrm>
          <a:prstGeom prst="rect">
            <a:avLst/>
          </a:prstGeom>
        </p:spPr>
      </p:pic>
      <p:sp>
        <p:nvSpPr>
          <p:cNvPr id="9" name="Content Placeholder 2">
            <a:extLst>
              <a:ext uri="{FF2B5EF4-FFF2-40B4-BE49-F238E27FC236}">
                <a16:creationId xmlns:a16="http://schemas.microsoft.com/office/drawing/2014/main" id="{80141140-2FC4-CFC1-DFD3-AC8AA13C8B89}"/>
              </a:ext>
            </a:extLst>
          </p:cNvPr>
          <p:cNvSpPr txBox="1">
            <a:spLocks/>
          </p:cNvSpPr>
          <p:nvPr/>
        </p:nvSpPr>
        <p:spPr>
          <a:xfrm>
            <a:off x="6377710" y="1162376"/>
            <a:ext cx="5233098" cy="367830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High Sensitivity of Medaka Testes:</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Gamma-ray induces cessation of type B spermatogonia proliferation and promotes meiosis and spermiogenesis in </a:t>
            </a:r>
            <a:r>
              <a:rPr lang="en-US" altLang="ja-JP"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medala</a:t>
            </a:r>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altLang="ja-JP"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Kuwahara</a:t>
            </a:r>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et al., 2003)</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Only stem-like spermatogonia (type A) have DNA repair capability, but all the other differentiated spermatogenic cells (type B spermatogonia and later) do not</a:t>
            </a:r>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943EC999-65C9-AE16-0336-B3507E0AAC68}"/>
              </a:ext>
            </a:extLst>
          </p:cNvPr>
          <p:cNvSpPr txBox="1"/>
          <p:nvPr/>
        </p:nvSpPr>
        <p:spPr>
          <a:xfrm>
            <a:off x="6377710" y="4462877"/>
            <a:ext cx="5233098" cy="1742015"/>
          </a:xfrm>
          <a:prstGeom prst="rect">
            <a:avLst/>
          </a:prstGeom>
        </p:spPr>
        <p:txBody>
          <a:bodyPr/>
          <a:lstStyle>
            <a:defPPr>
              <a:defRPr lang="en-US"/>
            </a:defPPr>
            <a:lvl1pPr marL="306000" indent="-306000">
              <a:spcBef>
                <a:spcPct val="20000"/>
              </a:spcBef>
              <a:spcAft>
                <a:spcPts val="600"/>
              </a:spcAft>
              <a:buClr>
                <a:schemeClr val="accent2"/>
              </a:buClr>
              <a:buSzPct val="92000"/>
              <a:buFont typeface="Wingdings 2" panose="05020102010507070707" pitchFamily="18" charset="2"/>
              <a:buChar char=""/>
              <a:defRPr kumimoji="1" b="1">
                <a:solidFill>
                  <a:srgbClr val="003366"/>
                </a:solidFill>
                <a:latin typeface="Calibri" panose="020F0502020204030204" pitchFamily="34" charset="0"/>
                <a:ea typeface="Calibri" panose="020F0502020204030204" pitchFamily="34" charset="0"/>
                <a:cs typeface="Calibri" panose="020F0502020204030204" pitchFamily="34" charset="0"/>
              </a:defRPr>
            </a:lvl1pPr>
            <a:lvl2pPr marL="630000" indent="-306000">
              <a:spcBef>
                <a:spcPct val="20000"/>
              </a:spcBef>
              <a:spcAft>
                <a:spcPts val="600"/>
              </a:spcAft>
              <a:buClr>
                <a:schemeClr val="accent2"/>
              </a:buClr>
              <a:buSzPct val="92000"/>
              <a:buFont typeface="Wingdings 2" panose="05020102010507070707" pitchFamily="18" charset="2"/>
              <a:buChar char=""/>
              <a:defRPr kumimoji="1" sz="1600">
                <a:solidFill>
                  <a:schemeClr val="tx2"/>
                </a:solidFill>
              </a:defRPr>
            </a:lvl2pPr>
            <a:lvl3pPr marL="900000" indent="-270000">
              <a:spcBef>
                <a:spcPct val="20000"/>
              </a:spcBef>
              <a:spcAft>
                <a:spcPts val="600"/>
              </a:spcAft>
              <a:buClr>
                <a:schemeClr val="accent2"/>
              </a:buClr>
              <a:buSzPct val="92000"/>
              <a:buFont typeface="Wingdings 2" panose="05020102010507070707" pitchFamily="18" charset="2"/>
              <a:buChar char=""/>
              <a:defRPr kumimoji="1" sz="1400">
                <a:solidFill>
                  <a:schemeClr val="tx2"/>
                </a:solidFill>
              </a:defRPr>
            </a:lvl3pPr>
            <a:lvl4pPr marL="1242000" indent="-2340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4pPr>
            <a:lvl5pPr marL="1602000" indent="-2340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5pPr>
            <a:lvl6pPr marL="19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6pPr>
            <a:lvl7pPr marL="22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7pPr>
            <a:lvl8pPr marL="25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8pPr>
            <a:lvl9pPr marL="2800000" indent="-228600">
              <a:spcBef>
                <a:spcPct val="20000"/>
              </a:spcBef>
              <a:spcAft>
                <a:spcPts val="600"/>
              </a:spcAft>
              <a:buClr>
                <a:schemeClr val="accent2"/>
              </a:buClr>
              <a:buSzPct val="92000"/>
              <a:buFont typeface="Wingdings 2" panose="05020102010507070707" pitchFamily="18" charset="2"/>
              <a:buChar char=""/>
              <a:defRPr kumimoji="1" sz="1200">
                <a:solidFill>
                  <a:schemeClr val="tx2"/>
                </a:solidFill>
              </a:defRPr>
            </a:lvl9pPr>
          </a:lstStyle>
          <a:p>
            <a:pPr marL="0" indent="0">
              <a:buNone/>
            </a:pPr>
            <a:r>
              <a:rPr lang="en-US" altLang="ja-JP" dirty="0">
                <a:solidFill>
                  <a:schemeClr val="bg2">
                    <a:lumMod val="10000"/>
                  </a:schemeClr>
                </a:solidFill>
              </a:rPr>
              <a:t>p53 Deficiency and Radiation-Induced Testis-Ova:</a:t>
            </a:r>
          </a:p>
          <a:p>
            <a:r>
              <a:rPr lang="en-US" altLang="ja-JP" b="0" dirty="0">
                <a:solidFill>
                  <a:schemeClr val="bg2">
                    <a:lumMod val="10000"/>
                  </a:schemeClr>
                </a:solidFill>
              </a:rPr>
              <a:t>- Male medaka with p53 deficiency produce testis-ova under gamma-ray exposure</a:t>
            </a:r>
          </a:p>
          <a:p>
            <a:r>
              <a:rPr lang="en-US" altLang="ja-JP" b="0" dirty="0">
                <a:solidFill>
                  <a:schemeClr val="bg2">
                    <a:lumMod val="10000"/>
                  </a:schemeClr>
                </a:solidFill>
              </a:rPr>
              <a:t>- Suggests different roles of p53 in germ cell sexual determination among teleost</a:t>
            </a:r>
          </a:p>
        </p:txBody>
      </p:sp>
    </p:spTree>
    <p:extLst>
      <p:ext uri="{BB962C8B-B14F-4D97-AF65-F5344CB8AC3E}">
        <p14:creationId xmlns:p14="http://schemas.microsoft.com/office/powerpoint/2010/main" val="1911856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5D84AD-9040-FACB-95FD-D65F0C930747}"/>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Testis-ova constantly differentiating from type A spermatogonia </a:t>
            </a:r>
          </a:p>
        </p:txBody>
      </p:sp>
      <p:pic>
        <p:nvPicPr>
          <p:cNvPr id="9" name="図 8" descr="ダイアグラム&#10;&#10;自動的に生成された説明">
            <a:extLst>
              <a:ext uri="{FF2B5EF4-FFF2-40B4-BE49-F238E27FC236}">
                <a16:creationId xmlns:a16="http://schemas.microsoft.com/office/drawing/2014/main" id="{E5C9EFFE-7F35-F1CE-8ED5-B5EE6B627C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462385"/>
            <a:ext cx="5398983" cy="4609596"/>
          </a:xfrm>
          <a:prstGeom prst="rect">
            <a:avLst/>
          </a:prstGeom>
        </p:spPr>
      </p:pic>
      <p:pic>
        <p:nvPicPr>
          <p:cNvPr id="13" name="図 12" descr="ダイアグラム&#10;&#10;自動的に生成された説明">
            <a:extLst>
              <a:ext uri="{FF2B5EF4-FFF2-40B4-BE49-F238E27FC236}">
                <a16:creationId xmlns:a16="http://schemas.microsoft.com/office/drawing/2014/main" id="{969F8576-5136-A021-B1C3-9EF42672B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7864" y="1462385"/>
            <a:ext cx="5398983" cy="4609596"/>
          </a:xfrm>
          <a:prstGeom prst="rect">
            <a:avLst/>
          </a:prstGeom>
        </p:spPr>
      </p:pic>
      <p:sp>
        <p:nvSpPr>
          <p:cNvPr id="3" name="テキスト ボックス 2">
            <a:extLst>
              <a:ext uri="{FF2B5EF4-FFF2-40B4-BE49-F238E27FC236}">
                <a16:creationId xmlns:a16="http://schemas.microsoft.com/office/drawing/2014/main" id="{891B52E3-A971-7BB0-4D8F-ACEADA6E59C2}"/>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Appendix</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81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C90D22A6-1990-65EC-0CC1-D58A20B01F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590" y="1010433"/>
            <a:ext cx="4286470" cy="4286470"/>
          </a:xfrm>
          <a:prstGeom prst="rect">
            <a:avLst/>
          </a:prstGeom>
        </p:spPr>
      </p:pic>
      <p:sp>
        <p:nvSpPr>
          <p:cNvPr id="4" name="テキスト ボックス 3">
            <a:extLst>
              <a:ext uri="{FF2B5EF4-FFF2-40B4-BE49-F238E27FC236}">
                <a16:creationId xmlns:a16="http://schemas.microsoft.com/office/drawing/2014/main" id="{2144CACB-5EBE-681A-FF4B-4D343953329E}"/>
              </a:ext>
            </a:extLst>
          </p:cNvPr>
          <p:cNvSpPr txBox="1"/>
          <p:nvPr/>
        </p:nvSpPr>
        <p:spPr>
          <a:xfrm>
            <a:off x="433888" y="548768"/>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P21 is not expressed in any dataset.</a:t>
            </a:r>
          </a:p>
        </p:txBody>
      </p:sp>
      <p:sp>
        <p:nvSpPr>
          <p:cNvPr id="5" name="テキスト ボックス 4">
            <a:extLst>
              <a:ext uri="{FF2B5EF4-FFF2-40B4-BE49-F238E27FC236}">
                <a16:creationId xmlns:a16="http://schemas.microsoft.com/office/drawing/2014/main" id="{8BA21780-CB29-54C6-7954-565A048BD236}"/>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Appendix</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1B655B5A-7AED-FD6E-9FF2-01D192ED38F5}"/>
              </a:ext>
            </a:extLst>
          </p:cNvPr>
          <p:cNvSpPr txBox="1"/>
          <p:nvPr/>
        </p:nvSpPr>
        <p:spPr>
          <a:xfrm>
            <a:off x="6301288" y="1758443"/>
            <a:ext cx="9203407"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a:t>P21 is not expressed in any dataset.</a:t>
            </a:r>
          </a:p>
        </p:txBody>
      </p:sp>
    </p:spTree>
    <p:extLst>
      <p:ext uri="{BB962C8B-B14F-4D97-AF65-F5344CB8AC3E}">
        <p14:creationId xmlns:p14="http://schemas.microsoft.com/office/powerpoint/2010/main" val="249183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AF0FB18D-1BB8-CC46-12BC-ABA5AA8F8172}"/>
              </a:ext>
            </a:extLst>
          </p:cNvPr>
          <p:cNvGraphicFramePr>
            <a:graphicFrameLocks noGrp="1"/>
          </p:cNvGraphicFramePr>
          <p:nvPr>
            <p:extLst>
              <p:ext uri="{D42A27DB-BD31-4B8C-83A1-F6EECF244321}">
                <p14:modId xmlns:p14="http://schemas.microsoft.com/office/powerpoint/2010/main" val="1079568715"/>
              </p:ext>
            </p:extLst>
          </p:nvPr>
        </p:nvGraphicFramePr>
        <p:xfrm>
          <a:off x="373064" y="1357630"/>
          <a:ext cx="5722936" cy="1931259"/>
        </p:xfrm>
        <a:graphic>
          <a:graphicData uri="http://schemas.openxmlformats.org/drawingml/2006/table">
            <a:tbl>
              <a:tblPr>
                <a:tableStyleId>{2D5ABB26-0587-4C30-8999-92F81FD0307C}</a:tableStyleId>
              </a:tblPr>
              <a:tblGrid>
                <a:gridCol w="3431920">
                  <a:extLst>
                    <a:ext uri="{9D8B030D-6E8A-4147-A177-3AD203B41FA5}">
                      <a16:colId xmlns:a16="http://schemas.microsoft.com/office/drawing/2014/main" val="3596225434"/>
                    </a:ext>
                  </a:extLst>
                </a:gridCol>
                <a:gridCol w="763672">
                  <a:extLst>
                    <a:ext uri="{9D8B030D-6E8A-4147-A177-3AD203B41FA5}">
                      <a16:colId xmlns:a16="http://schemas.microsoft.com/office/drawing/2014/main" val="2449707835"/>
                    </a:ext>
                  </a:extLst>
                </a:gridCol>
                <a:gridCol w="763672">
                  <a:extLst>
                    <a:ext uri="{9D8B030D-6E8A-4147-A177-3AD203B41FA5}">
                      <a16:colId xmlns:a16="http://schemas.microsoft.com/office/drawing/2014/main" val="3151512510"/>
                    </a:ext>
                  </a:extLst>
                </a:gridCol>
                <a:gridCol w="763672">
                  <a:extLst>
                    <a:ext uri="{9D8B030D-6E8A-4147-A177-3AD203B41FA5}">
                      <a16:colId xmlns:a16="http://schemas.microsoft.com/office/drawing/2014/main" val="1507920298"/>
                    </a:ext>
                  </a:extLst>
                </a:gridCol>
              </a:tblGrid>
              <a:tr h="170173">
                <a:tc gridSpan="4">
                  <a:txBody>
                    <a:bodyPr/>
                    <a:lstStyle/>
                    <a:p>
                      <a:pPr algn="l" fontAlgn="b"/>
                      <a:r>
                        <a:rPr lang="en-US" sz="900" b="1" u="none" strike="noStrike" dirty="0">
                          <a:effectLst/>
                          <a:latin typeface="Arial" panose="020B0604020202020204" pitchFamily="34" charset="0"/>
                          <a:cs typeface="Arial" panose="020B0604020202020204" pitchFamily="34" charset="0"/>
                        </a:rPr>
                        <a:t>Table. KEGG pathway analysis of down-regulated DEGs from whole-body after irradiation</a:t>
                      </a:r>
                      <a:endParaRPr lang="en-US" sz="9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18611963"/>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Term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Count</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Arial" panose="020B0604020202020204" pitchFamily="34" charset="0"/>
                          <a:cs typeface="Arial" panose="020B0604020202020204" pitchFamily="34" charset="0"/>
                        </a:rPr>
                        <a:t>PValue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err="1">
                          <a:effectLst/>
                          <a:latin typeface="Arial" panose="020B0604020202020204" pitchFamily="34" charset="0"/>
                          <a:cs typeface="Arial" panose="020B0604020202020204" pitchFamily="34" charset="0"/>
                        </a:rPr>
                        <a:t>Benjamini</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897682"/>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MAPK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tcPr>
                </a:tc>
                <a:tc>
                  <a:txBody>
                    <a:bodyPr/>
                    <a:lstStyle/>
                    <a:p>
                      <a:pPr algn="ctr" fontAlgn="b"/>
                      <a:r>
                        <a:rPr lang="en-US" altLang="ja-JP" sz="900" u="none" strike="noStrike" dirty="0">
                          <a:effectLst/>
                          <a:latin typeface="Arial" panose="020B0604020202020204" pitchFamily="34" charset="0"/>
                          <a:cs typeface="Arial" panose="020B0604020202020204" pitchFamily="34" charset="0"/>
                        </a:rPr>
                        <a:t>23</a:t>
                      </a:r>
                      <a:endParaRPr lang="en-US" altLang="ja-JP"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2.67E-03</a:t>
                      </a:r>
                    </a:p>
                  </a:txBody>
                  <a:tcPr marL="6350" marR="6350" marT="6350" marB="0" anchor="b">
                    <a:lnT w="12700" cap="flat" cmpd="sng" algn="ctr">
                      <a:solidFill>
                        <a:schemeClr val="tx1"/>
                      </a:solidFill>
                      <a:prstDash val="solid"/>
                      <a:round/>
                      <a:headEnd type="none" w="med" len="med"/>
                      <a:tailEnd type="none" w="med" len="med"/>
                    </a:lnT>
                  </a:tcP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3.04E-01</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27923981"/>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Biosynthesis of amino acids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1.23E-02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6.89E-01</a:t>
                      </a:r>
                    </a:p>
                  </a:txBody>
                  <a:tcPr marL="6350" marR="6350" marT="6350" marB="0" anchor="b"/>
                </a:tc>
                <a:extLst>
                  <a:ext uri="{0D108BD9-81ED-4DB2-BD59-A6C34878D82A}">
                    <a16:rowId xmlns:a16="http://schemas.microsoft.com/office/drawing/2014/main" val="3041819282"/>
                  </a:ext>
                </a:extLst>
              </a:tr>
              <a:tr h="170173">
                <a:tc>
                  <a:txBody>
                    <a:bodyPr/>
                    <a:lstStyle/>
                    <a:p>
                      <a:pPr algn="l" fontAlgn="b"/>
                      <a:r>
                        <a:rPr lang="en-US" sz="900" u="none" strike="noStrike" dirty="0">
                          <a:effectLst/>
                          <a:latin typeface="Arial" panose="020B0604020202020204" pitchFamily="34" charset="0"/>
                          <a:cs typeface="Arial" panose="020B0604020202020204" pitchFamily="34" charset="0"/>
                        </a:rPr>
                        <a:t>Arginine and proline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1.81E-02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6.89E-01</a:t>
                      </a:r>
                    </a:p>
                  </a:txBody>
                  <a:tcPr marL="6350" marR="6350" marT="6350" marB="0" anchor="b"/>
                </a:tc>
                <a:extLst>
                  <a:ext uri="{0D108BD9-81ED-4DB2-BD59-A6C34878D82A}">
                    <a16:rowId xmlns:a16="http://schemas.microsoft.com/office/drawing/2014/main" val="3465588249"/>
                  </a:ext>
                </a:extLst>
              </a:tr>
              <a:tr h="170173">
                <a:tc>
                  <a:txBody>
                    <a:bodyPr/>
                    <a:lstStyle/>
                    <a:p>
                      <a:pPr algn="l" fontAlgn="b"/>
                      <a:r>
                        <a:rPr lang="en-US" sz="900" u="none" strike="noStrike" dirty="0">
                          <a:effectLst/>
                          <a:latin typeface="Arial" panose="020B0604020202020204" pitchFamily="34" charset="0"/>
                          <a:cs typeface="Arial" panose="020B0604020202020204" pitchFamily="34" charset="0"/>
                        </a:rPr>
                        <a:t>Neuroactive ligand-receptor interaction</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24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2.61E-02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7.43E-01</a:t>
                      </a:r>
                    </a:p>
                  </a:txBody>
                  <a:tcPr marL="6350" marR="6350" marT="6350" marB="0" anchor="b"/>
                </a:tc>
                <a:extLst>
                  <a:ext uri="{0D108BD9-81ED-4DB2-BD59-A6C34878D82A}">
                    <a16:rowId xmlns:a16="http://schemas.microsoft.com/office/drawing/2014/main" val="3565893039"/>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Wnt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12</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4.92E-02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2397386525"/>
                  </a:ext>
                </a:extLst>
              </a:tr>
              <a:tr h="229529">
                <a:tc>
                  <a:txBody>
                    <a:bodyPr/>
                    <a:lstStyle/>
                    <a:p>
                      <a:pPr algn="l" fontAlgn="b"/>
                      <a:r>
                        <a:rPr lang="en-US" sz="900" u="none" strike="noStrike" dirty="0">
                          <a:effectLst/>
                          <a:latin typeface="Arial" panose="020B0604020202020204" pitchFamily="34" charset="0"/>
                          <a:cs typeface="Arial" panose="020B0604020202020204" pitchFamily="34" charset="0"/>
                        </a:rPr>
                        <a:t>Glycosaminoglycan biosynthesis - heparan sulfate / heparin</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6.15E-02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35546385"/>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Efferocytosis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11</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7.81E-02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1037880308"/>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ECM-receptor interaction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8.10E-02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2744904876"/>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Calcium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B w="12700"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16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9.61E-02</a:t>
                      </a: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899908"/>
                  </a:ext>
                </a:extLst>
              </a:tr>
            </a:tbl>
          </a:graphicData>
        </a:graphic>
      </p:graphicFrame>
      <p:pic>
        <p:nvPicPr>
          <p:cNvPr id="5" name="図 4" descr="ダイアグラム&#10;&#10;自動的に生成された説明">
            <a:extLst>
              <a:ext uri="{FF2B5EF4-FFF2-40B4-BE49-F238E27FC236}">
                <a16:creationId xmlns:a16="http://schemas.microsoft.com/office/drawing/2014/main" id="{4CB9B550-3F07-EDBE-5610-96E88663A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300" y="3429000"/>
            <a:ext cx="5943600" cy="2743200"/>
          </a:xfrm>
          <a:prstGeom prst="rect">
            <a:avLst/>
          </a:prstGeom>
        </p:spPr>
      </p:pic>
      <p:pic>
        <p:nvPicPr>
          <p:cNvPr id="7" name="図 6" descr="ダイアグラム&#10;&#10;自動的に生成された説明">
            <a:extLst>
              <a:ext uri="{FF2B5EF4-FFF2-40B4-BE49-F238E27FC236}">
                <a16:creationId xmlns:a16="http://schemas.microsoft.com/office/drawing/2014/main" id="{BAA09ADD-B114-1B6F-5FA3-133C46D4B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3800" y="2867866"/>
            <a:ext cx="5683250" cy="3409950"/>
          </a:xfrm>
          <a:prstGeom prst="rect">
            <a:avLst/>
          </a:prstGeom>
        </p:spPr>
      </p:pic>
      <p:pic>
        <p:nvPicPr>
          <p:cNvPr id="9" name="図 8" descr="グラフ, ダイアグラム&#10;&#10;自動的に生成された説明">
            <a:extLst>
              <a:ext uri="{FF2B5EF4-FFF2-40B4-BE49-F238E27FC236}">
                <a16:creationId xmlns:a16="http://schemas.microsoft.com/office/drawing/2014/main" id="{BEC7D434-9AB5-D47D-E15D-A289E508DF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9350" y="1466850"/>
            <a:ext cx="4457700" cy="2228850"/>
          </a:xfrm>
          <a:prstGeom prst="rect">
            <a:avLst/>
          </a:prstGeom>
        </p:spPr>
      </p:pic>
      <p:sp>
        <p:nvSpPr>
          <p:cNvPr id="10" name="正方形/長方形 9">
            <a:extLst>
              <a:ext uri="{FF2B5EF4-FFF2-40B4-BE49-F238E27FC236}">
                <a16:creationId xmlns:a16="http://schemas.microsoft.com/office/drawing/2014/main" id="{11A6CEC2-6157-ECF3-7CA8-0CE2EECC00D5}"/>
              </a:ext>
            </a:extLst>
          </p:cNvPr>
          <p:cNvSpPr/>
          <p:nvPr/>
        </p:nvSpPr>
        <p:spPr>
          <a:xfrm>
            <a:off x="241300" y="1722455"/>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1B76D3B-3B0A-924D-DEFC-2E6F27FA2310}"/>
              </a:ext>
            </a:extLst>
          </p:cNvPr>
          <p:cNvSpPr/>
          <p:nvPr/>
        </p:nvSpPr>
        <p:spPr>
          <a:xfrm>
            <a:off x="373064" y="2388957"/>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0AEABDB-006C-8B74-CADC-2A2E564006D3}"/>
              </a:ext>
            </a:extLst>
          </p:cNvPr>
          <p:cNvSpPr/>
          <p:nvPr/>
        </p:nvSpPr>
        <p:spPr>
          <a:xfrm>
            <a:off x="234950" y="3088315"/>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BBC627E-132D-4214-11DA-0E16AF310F80}"/>
              </a:ext>
            </a:extLst>
          </p:cNvPr>
          <p:cNvSpPr txBox="1"/>
          <p:nvPr/>
        </p:nvSpPr>
        <p:spPr>
          <a:xfrm>
            <a:off x="2514600" y="6436895"/>
            <a:ext cx="5878532" cy="369332"/>
          </a:xfrm>
          <a:prstGeom prst="rect">
            <a:avLst/>
          </a:prstGeom>
          <a:noFill/>
        </p:spPr>
        <p:txBody>
          <a:bodyPr wrap="none" rtlCol="0">
            <a:spAutoFit/>
          </a:bodyPr>
          <a:lstStyle/>
          <a:p>
            <a:r>
              <a:rPr kumimoji="1" lang="en-US" altLang="ja-JP" dirty="0"/>
              <a:t>Cell activities was down regulated after </a:t>
            </a:r>
            <a:r>
              <a:rPr kumimoji="1" lang="en-US" altLang="ja-JP" dirty="0" err="1"/>
              <a:t>ld</a:t>
            </a:r>
            <a:r>
              <a:rPr kumimoji="1" lang="en-US" altLang="ja-JP" dirty="0"/>
              <a:t>/</a:t>
            </a:r>
            <a:r>
              <a:rPr kumimoji="1" lang="en-US" altLang="ja-JP" dirty="0" err="1"/>
              <a:t>ldr</a:t>
            </a:r>
            <a:r>
              <a:rPr kumimoji="1" lang="en-US" altLang="ja-JP" dirty="0"/>
              <a:t> irradiation.</a:t>
            </a:r>
            <a:endParaRPr kumimoji="1" lang="ja-JP" altLang="en-US" dirty="0"/>
          </a:p>
        </p:txBody>
      </p:sp>
      <p:sp>
        <p:nvSpPr>
          <p:cNvPr id="6" name="テキスト ボックス 5">
            <a:extLst>
              <a:ext uri="{FF2B5EF4-FFF2-40B4-BE49-F238E27FC236}">
                <a16:creationId xmlns:a16="http://schemas.microsoft.com/office/drawing/2014/main" id="{63EA7974-3943-B5A5-5D27-E45F80883558}"/>
              </a:ext>
            </a:extLst>
          </p:cNvPr>
          <p:cNvSpPr txBox="1"/>
          <p:nvPr/>
        </p:nvSpPr>
        <p:spPr>
          <a:xfrm>
            <a:off x="433888" y="548768"/>
            <a:ext cx="10839701"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Calcium transportation remains affected by </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ldr</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irradiation at whole-body scale </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8DA7943C-828D-4D9A-F025-BC225A1CB476}"/>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057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AF0FB18D-1BB8-CC46-12BC-ABA5AA8F8172}"/>
              </a:ext>
            </a:extLst>
          </p:cNvPr>
          <p:cNvGraphicFramePr>
            <a:graphicFrameLocks noGrp="1"/>
          </p:cNvGraphicFramePr>
          <p:nvPr/>
        </p:nvGraphicFramePr>
        <p:xfrm>
          <a:off x="373064" y="1357630"/>
          <a:ext cx="5722936" cy="1931259"/>
        </p:xfrm>
        <a:graphic>
          <a:graphicData uri="http://schemas.openxmlformats.org/drawingml/2006/table">
            <a:tbl>
              <a:tblPr>
                <a:tableStyleId>{2D5ABB26-0587-4C30-8999-92F81FD0307C}</a:tableStyleId>
              </a:tblPr>
              <a:tblGrid>
                <a:gridCol w="3431920">
                  <a:extLst>
                    <a:ext uri="{9D8B030D-6E8A-4147-A177-3AD203B41FA5}">
                      <a16:colId xmlns:a16="http://schemas.microsoft.com/office/drawing/2014/main" val="3596225434"/>
                    </a:ext>
                  </a:extLst>
                </a:gridCol>
                <a:gridCol w="763672">
                  <a:extLst>
                    <a:ext uri="{9D8B030D-6E8A-4147-A177-3AD203B41FA5}">
                      <a16:colId xmlns:a16="http://schemas.microsoft.com/office/drawing/2014/main" val="2449707835"/>
                    </a:ext>
                  </a:extLst>
                </a:gridCol>
                <a:gridCol w="763672">
                  <a:extLst>
                    <a:ext uri="{9D8B030D-6E8A-4147-A177-3AD203B41FA5}">
                      <a16:colId xmlns:a16="http://schemas.microsoft.com/office/drawing/2014/main" val="3151512510"/>
                    </a:ext>
                  </a:extLst>
                </a:gridCol>
                <a:gridCol w="763672">
                  <a:extLst>
                    <a:ext uri="{9D8B030D-6E8A-4147-A177-3AD203B41FA5}">
                      <a16:colId xmlns:a16="http://schemas.microsoft.com/office/drawing/2014/main" val="1507920298"/>
                    </a:ext>
                  </a:extLst>
                </a:gridCol>
              </a:tblGrid>
              <a:tr h="170173">
                <a:tc gridSpan="4">
                  <a:txBody>
                    <a:bodyPr/>
                    <a:lstStyle/>
                    <a:p>
                      <a:pPr algn="l" fontAlgn="b"/>
                      <a:r>
                        <a:rPr lang="en-US" sz="900" b="1" u="none" strike="noStrike" dirty="0">
                          <a:effectLst/>
                          <a:latin typeface="Arial" panose="020B0604020202020204" pitchFamily="34" charset="0"/>
                          <a:cs typeface="Arial" panose="020B0604020202020204" pitchFamily="34" charset="0"/>
                        </a:rPr>
                        <a:t>Table. KEGG pathway analysis of down-regulated DEGs from whole-body after irradiation</a:t>
                      </a:r>
                      <a:endParaRPr lang="en-US" sz="9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18611963"/>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Term</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Arial" panose="020B0604020202020204" pitchFamily="34" charset="0"/>
                          <a:cs typeface="Arial" panose="020B0604020202020204" pitchFamily="34" charset="0"/>
                        </a:rPr>
                        <a:t>Count</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Arial" panose="020B0604020202020204" pitchFamily="34" charset="0"/>
                          <a:cs typeface="Arial" panose="020B0604020202020204" pitchFamily="34" charset="0"/>
                        </a:rPr>
                        <a:t>PValue</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err="1">
                          <a:effectLst/>
                          <a:latin typeface="Arial" panose="020B0604020202020204" pitchFamily="34" charset="0"/>
                          <a:cs typeface="Arial" panose="020B0604020202020204" pitchFamily="34" charset="0"/>
                        </a:rPr>
                        <a:t>Benjamini</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897682"/>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MAPK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tcPr>
                </a:tc>
                <a:tc>
                  <a:txBody>
                    <a:bodyPr/>
                    <a:lstStyle/>
                    <a:p>
                      <a:pPr algn="ctr" fontAlgn="b"/>
                      <a:r>
                        <a:rPr lang="en-US" altLang="ja-JP" sz="900" u="none" strike="noStrike" dirty="0">
                          <a:effectLst/>
                          <a:latin typeface="Arial" panose="020B0604020202020204" pitchFamily="34" charset="0"/>
                          <a:cs typeface="Arial" panose="020B0604020202020204" pitchFamily="34" charset="0"/>
                        </a:rPr>
                        <a:t>23</a:t>
                      </a:r>
                      <a:endParaRPr lang="en-US" altLang="ja-JP"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2.67E-03</a:t>
                      </a:r>
                    </a:p>
                  </a:txBody>
                  <a:tcPr marL="6350" marR="6350" marT="6350" marB="0" anchor="b">
                    <a:lnT w="12700" cap="flat" cmpd="sng" algn="ctr">
                      <a:solidFill>
                        <a:schemeClr val="tx1"/>
                      </a:solidFill>
                      <a:prstDash val="solid"/>
                      <a:round/>
                      <a:headEnd type="none" w="med" len="med"/>
                      <a:tailEnd type="none" w="med" len="med"/>
                    </a:lnT>
                  </a:tcP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3.04E-01</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27923981"/>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Biosynthesis of amino acids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8</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1.23E-02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6.89E-01</a:t>
                      </a:r>
                    </a:p>
                  </a:txBody>
                  <a:tcPr marL="6350" marR="6350" marT="6350" marB="0" anchor="b"/>
                </a:tc>
                <a:extLst>
                  <a:ext uri="{0D108BD9-81ED-4DB2-BD59-A6C34878D82A}">
                    <a16:rowId xmlns:a16="http://schemas.microsoft.com/office/drawing/2014/main" val="3041819282"/>
                  </a:ext>
                </a:extLst>
              </a:tr>
              <a:tr h="170173">
                <a:tc>
                  <a:txBody>
                    <a:bodyPr/>
                    <a:lstStyle/>
                    <a:p>
                      <a:pPr algn="l" fontAlgn="b"/>
                      <a:r>
                        <a:rPr lang="en-US" sz="900" u="none" strike="noStrike" dirty="0">
                          <a:effectLst/>
                          <a:latin typeface="Arial" panose="020B0604020202020204" pitchFamily="34" charset="0"/>
                          <a:cs typeface="Arial" panose="020B0604020202020204" pitchFamily="34" charset="0"/>
                        </a:rPr>
                        <a:t>Arginine and proline metabolism</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1.81E-02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6.89E-01</a:t>
                      </a:r>
                    </a:p>
                  </a:txBody>
                  <a:tcPr marL="6350" marR="6350" marT="6350" marB="0" anchor="b"/>
                </a:tc>
                <a:extLst>
                  <a:ext uri="{0D108BD9-81ED-4DB2-BD59-A6C34878D82A}">
                    <a16:rowId xmlns:a16="http://schemas.microsoft.com/office/drawing/2014/main" val="3465588249"/>
                  </a:ext>
                </a:extLst>
              </a:tr>
              <a:tr h="170173">
                <a:tc>
                  <a:txBody>
                    <a:bodyPr/>
                    <a:lstStyle/>
                    <a:p>
                      <a:pPr algn="l" fontAlgn="b"/>
                      <a:r>
                        <a:rPr lang="en-US" sz="900" u="none" strike="noStrike" dirty="0">
                          <a:effectLst/>
                          <a:latin typeface="Arial" panose="020B0604020202020204" pitchFamily="34" charset="0"/>
                          <a:cs typeface="Arial" panose="020B0604020202020204" pitchFamily="34" charset="0"/>
                        </a:rPr>
                        <a:t>Neuroactive ligand-receptor interaction</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24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2.61E-02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7.43E-01</a:t>
                      </a:r>
                    </a:p>
                  </a:txBody>
                  <a:tcPr marL="6350" marR="6350" marT="6350" marB="0" anchor="b"/>
                </a:tc>
                <a:extLst>
                  <a:ext uri="{0D108BD9-81ED-4DB2-BD59-A6C34878D82A}">
                    <a16:rowId xmlns:a16="http://schemas.microsoft.com/office/drawing/2014/main" val="3565893039"/>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Wnt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12</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4.92E-02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2397386525"/>
                  </a:ext>
                </a:extLst>
              </a:tr>
              <a:tr h="229529">
                <a:tc>
                  <a:txBody>
                    <a:bodyPr/>
                    <a:lstStyle/>
                    <a:p>
                      <a:pPr algn="l" fontAlgn="b"/>
                      <a:r>
                        <a:rPr lang="en-US" sz="900" u="none" strike="noStrike" dirty="0">
                          <a:effectLst/>
                          <a:latin typeface="Arial" panose="020B0604020202020204" pitchFamily="34" charset="0"/>
                          <a:cs typeface="Arial" panose="020B0604020202020204" pitchFamily="34" charset="0"/>
                        </a:rPr>
                        <a:t>Glycosaminoglycan biosynthesis - heparan sulfate / heparin</a:t>
                      </a:r>
                      <a:endParaRPr lang="en-US" sz="9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4</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6.15E-02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35546385"/>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Efferocytosis</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11</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7.81E-02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1037880308"/>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ECM-receptor interaction</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algn="ctr" fontAlgn="b"/>
                      <a:r>
                        <a:rPr lang="en-US" altLang="ja-JP" sz="900" u="none" strike="noStrike">
                          <a:effectLst/>
                          <a:latin typeface="Arial" panose="020B0604020202020204" pitchFamily="34" charset="0"/>
                          <a:cs typeface="Arial" panose="020B0604020202020204" pitchFamily="34" charset="0"/>
                        </a:rPr>
                        <a:t>7</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8.10E-02</a:t>
                      </a:r>
                    </a:p>
                  </a:txBody>
                  <a:tcPr marL="6350" marR="6350" marT="6350" marB="0" anchor="b"/>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tc>
                <a:extLst>
                  <a:ext uri="{0D108BD9-81ED-4DB2-BD59-A6C34878D82A}">
                    <a16:rowId xmlns:a16="http://schemas.microsoft.com/office/drawing/2014/main" val="2744904876"/>
                  </a:ext>
                </a:extLst>
              </a:tr>
              <a:tr h="170173">
                <a:tc>
                  <a:txBody>
                    <a:bodyPr/>
                    <a:lstStyle/>
                    <a:p>
                      <a:pPr algn="l" fontAlgn="b"/>
                      <a:r>
                        <a:rPr lang="en-US" sz="900" u="none" strike="noStrike">
                          <a:effectLst/>
                          <a:latin typeface="Arial" panose="020B0604020202020204" pitchFamily="34" charset="0"/>
                          <a:cs typeface="Arial" panose="020B0604020202020204" pitchFamily="34" charset="0"/>
                        </a:rPr>
                        <a:t>Calcium signaling pathway</a:t>
                      </a:r>
                      <a:endParaRPr lang="en-US"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B w="12700"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Arial" panose="020B0604020202020204" pitchFamily="34" charset="0"/>
                          <a:cs typeface="Arial" panose="020B0604020202020204" pitchFamily="34" charset="0"/>
                        </a:rPr>
                        <a:t>16</a:t>
                      </a:r>
                      <a:endParaRPr lang="en-US" altLang="ja-JP" sz="900" b="0"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3755" marR="3755" marT="3755" marB="0" anchor="ctr">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kumimoji="1" lang="en-US" sz="900" u="none" strike="noStrike" kern="1200">
                          <a:solidFill>
                            <a:schemeClr val="tx1"/>
                          </a:solidFill>
                          <a:effectLst/>
                          <a:latin typeface="Arial" panose="020B0604020202020204" pitchFamily="34" charset="0"/>
                          <a:ea typeface="+mn-ea"/>
                          <a:cs typeface="Arial" panose="020B0604020202020204" pitchFamily="34" charset="0"/>
                        </a:rPr>
                        <a:t>9.61E-02</a:t>
                      </a: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kumimoji="1" lang="en-US" sz="900" u="none" strike="noStrike" kern="1200" dirty="0">
                          <a:solidFill>
                            <a:schemeClr val="tx1"/>
                          </a:solidFill>
                          <a:effectLst/>
                          <a:latin typeface="Arial" panose="020B0604020202020204" pitchFamily="34" charset="0"/>
                          <a:ea typeface="+mn-ea"/>
                          <a:cs typeface="Arial" panose="020B0604020202020204" pitchFamily="34" charset="0"/>
                        </a:rPr>
                        <a:t>1.00E+00</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899908"/>
                  </a:ext>
                </a:extLst>
              </a:tr>
            </a:tbl>
          </a:graphicData>
        </a:graphic>
      </p:graphicFrame>
      <p:sp>
        <p:nvSpPr>
          <p:cNvPr id="10" name="正方形/長方形 9">
            <a:extLst>
              <a:ext uri="{FF2B5EF4-FFF2-40B4-BE49-F238E27FC236}">
                <a16:creationId xmlns:a16="http://schemas.microsoft.com/office/drawing/2014/main" id="{11A6CEC2-6157-ECF3-7CA8-0CE2EECC00D5}"/>
              </a:ext>
            </a:extLst>
          </p:cNvPr>
          <p:cNvSpPr/>
          <p:nvPr/>
        </p:nvSpPr>
        <p:spPr>
          <a:xfrm>
            <a:off x="241300" y="1722455"/>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1B76D3B-3B0A-924D-DEFC-2E6F27FA2310}"/>
              </a:ext>
            </a:extLst>
          </p:cNvPr>
          <p:cNvSpPr/>
          <p:nvPr/>
        </p:nvSpPr>
        <p:spPr>
          <a:xfrm>
            <a:off x="373064" y="2388957"/>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0AEABDB-006C-8B74-CADC-2A2E564006D3}"/>
              </a:ext>
            </a:extLst>
          </p:cNvPr>
          <p:cNvSpPr/>
          <p:nvPr/>
        </p:nvSpPr>
        <p:spPr>
          <a:xfrm>
            <a:off x="234950" y="3088315"/>
            <a:ext cx="1661478" cy="186770"/>
          </a:xfrm>
          <a:prstGeom prst="rect">
            <a:avLst/>
          </a:prstGeom>
          <a:solidFill>
            <a:srgbClr val="FFFF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BBC627E-132D-4214-11DA-0E16AF310F80}"/>
              </a:ext>
            </a:extLst>
          </p:cNvPr>
          <p:cNvSpPr txBox="1"/>
          <p:nvPr/>
        </p:nvSpPr>
        <p:spPr>
          <a:xfrm>
            <a:off x="373064" y="3344088"/>
            <a:ext cx="3440763" cy="646331"/>
          </a:xfrm>
          <a:prstGeom prst="rect">
            <a:avLst/>
          </a:prstGeom>
          <a:noFill/>
        </p:spPr>
        <p:txBody>
          <a:bodyPr wrap="square" rtlCol="0">
            <a:spAutoFit/>
          </a:bodyPr>
          <a:lstStyle/>
          <a:p>
            <a:r>
              <a:rPr kumimoji="1" lang="en-US" altLang="ja-JP" dirty="0"/>
              <a:t>Cell activities was down regulated after </a:t>
            </a:r>
            <a:r>
              <a:rPr kumimoji="1" lang="en-US" altLang="ja-JP" dirty="0" err="1"/>
              <a:t>ld</a:t>
            </a:r>
            <a:r>
              <a:rPr kumimoji="1" lang="en-US" altLang="ja-JP" dirty="0"/>
              <a:t>/</a:t>
            </a:r>
            <a:r>
              <a:rPr kumimoji="1" lang="en-US" altLang="ja-JP" dirty="0" err="1"/>
              <a:t>ldr</a:t>
            </a:r>
            <a:r>
              <a:rPr kumimoji="1" lang="en-US" altLang="ja-JP" dirty="0"/>
              <a:t> irradiation.</a:t>
            </a:r>
            <a:endParaRPr kumimoji="1" lang="ja-JP" altLang="en-US" dirty="0"/>
          </a:p>
        </p:txBody>
      </p:sp>
      <p:sp>
        <p:nvSpPr>
          <p:cNvPr id="6" name="テキスト ボックス 5">
            <a:extLst>
              <a:ext uri="{FF2B5EF4-FFF2-40B4-BE49-F238E27FC236}">
                <a16:creationId xmlns:a16="http://schemas.microsoft.com/office/drawing/2014/main" id="{63EA7974-3943-B5A5-5D27-E45F80883558}"/>
              </a:ext>
            </a:extLst>
          </p:cNvPr>
          <p:cNvSpPr txBox="1"/>
          <p:nvPr/>
        </p:nvSpPr>
        <p:spPr>
          <a:xfrm>
            <a:off x="433888" y="548768"/>
            <a:ext cx="10839701"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Calcium transportation remains affected by </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altLang="ja-JP" sz="24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ldr</a:t>
            </a:r>
            <a:r>
              <a:rPr lang="en-US" altLang="ja-JP"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irradiation at whole-body scale </a:t>
            </a:r>
            <a:endParaRPr kumimoji="1" lang="ja-JP"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8DA7943C-828D-4D9A-F025-BC225A1CB476}"/>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13" name="図 12" descr="ダイアグラム&#10;&#10;自動的に生成された説明">
            <a:extLst>
              <a:ext uri="{FF2B5EF4-FFF2-40B4-BE49-F238E27FC236}">
                <a16:creationId xmlns:a16="http://schemas.microsoft.com/office/drawing/2014/main" id="{A69BC925-99BB-6248-804B-97DBFFF1F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827" y="1010433"/>
            <a:ext cx="8136873" cy="5586817"/>
          </a:xfrm>
          <a:prstGeom prst="rect">
            <a:avLst/>
          </a:prstGeom>
        </p:spPr>
      </p:pic>
    </p:spTree>
    <p:extLst>
      <p:ext uri="{BB962C8B-B14F-4D97-AF65-F5344CB8AC3E}">
        <p14:creationId xmlns:p14="http://schemas.microsoft.com/office/powerpoint/2010/main" val="12697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146B0A-81A1-0ED1-6099-DF8EE542AA9D}"/>
              </a:ext>
            </a:extLst>
          </p:cNvPr>
          <p:cNvSpPr txBox="1"/>
          <p:nvPr/>
        </p:nvSpPr>
        <p:spPr>
          <a:xfrm>
            <a:off x="434109" y="549673"/>
            <a:ext cx="6096000" cy="523220"/>
          </a:xfrm>
          <a:prstGeom prst="rect">
            <a:avLst/>
          </a:prstGeom>
          <a:noFill/>
        </p:spPr>
        <p:txBody>
          <a:bodyPr wrap="square">
            <a:spAutoFit/>
          </a:bodyPr>
          <a:lstStyle/>
          <a:p>
            <a:r>
              <a:rPr lang="en-US" altLang="ja-JP"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Research Outline</a:t>
            </a:r>
            <a:endParaRPr lang="ja-JP" altLang="en-US" sz="2800" dirty="0">
              <a:solidFill>
                <a:schemeClr val="bg2">
                  <a:lumMod val="10000"/>
                </a:schemeClr>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2EF4FF06-A269-9443-6B96-86EE3031F28D}"/>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Introduction</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2331BD08-B1BE-EB9A-4B24-17255F5939C0}"/>
              </a:ext>
            </a:extLst>
          </p:cNvPr>
          <p:cNvSpPr txBox="1">
            <a:spLocks/>
          </p:cNvSpPr>
          <p:nvPr/>
        </p:nvSpPr>
        <p:spPr>
          <a:xfrm>
            <a:off x="712521" y="2161309"/>
            <a:ext cx="11029615" cy="401781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Single-Cell RNA Sequencing:</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Performed on medaka testes one week after gamma-ray irradiation</a:t>
            </a:r>
          </a:p>
          <a:p>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Aim to uncover molecular mechanisms behind irradiation-induced testis-ova differentiation</a:t>
            </a: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Whole-body and Tissue Scale RNA Sequencing:</a:t>
            </a:r>
          </a:p>
          <a:p>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Elucidate systemic impacts of low-dose/low-dose-rate chronic irradiation on the whole-body transcriptome of inbred adult Medaka fish</a:t>
            </a:r>
          </a:p>
          <a:p>
            <a:r>
              <a:rPr lang="en-US" altLang="ja-JP"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Also focus on tissues with varying radiation sensitivity (testes, ovary and intestine)</a:t>
            </a: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35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9C7CAB8-D495-4055-B3B2-32598017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30AE51-C057-4F42-8D17-70A1164D2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8" name="Rectangle 17">
            <a:extLst>
              <a:ext uri="{FF2B5EF4-FFF2-40B4-BE49-F238E27FC236}">
                <a16:creationId xmlns:a16="http://schemas.microsoft.com/office/drawing/2014/main" id="{17106469-2A27-4372-86BE-F4612DB99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0" name="Rectangle 19">
            <a:extLst>
              <a:ext uri="{FF2B5EF4-FFF2-40B4-BE49-F238E27FC236}">
                <a16:creationId xmlns:a16="http://schemas.microsoft.com/office/drawing/2014/main" id="{53720489-46A3-4136-8782-0C8C8CD47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2" name="Rectangle 21">
            <a:extLst>
              <a:ext uri="{FF2B5EF4-FFF2-40B4-BE49-F238E27FC236}">
                <a16:creationId xmlns:a16="http://schemas.microsoft.com/office/drawing/2014/main" id="{E75485DA-F4C9-4EA7-9A56-ECC28CE3F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2" y="599723"/>
            <a:ext cx="7501130" cy="5200321"/>
          </a:xfrm>
          <a:prstGeom prst="rect">
            <a:avLst/>
          </a:prstGeom>
          <a:solidFill>
            <a:srgbClr val="FF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A8EF6B-4B50-442B-BF0D-8628A887D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599723"/>
            <a:ext cx="3701120" cy="5200321"/>
          </a:xfrm>
          <a:prstGeom prst="rect">
            <a:avLst/>
          </a:prstGeom>
          <a:solidFill>
            <a:srgbClr val="FF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6DE96F1-A675-47D2-8014-4F8849A9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pSp>
        <p:nvGrpSpPr>
          <p:cNvPr id="5" name="グループ化 4">
            <a:extLst>
              <a:ext uri="{FF2B5EF4-FFF2-40B4-BE49-F238E27FC236}">
                <a16:creationId xmlns:a16="http://schemas.microsoft.com/office/drawing/2014/main" id="{B6713025-36B5-DA99-2280-3E4CD35FFECB}"/>
              </a:ext>
            </a:extLst>
          </p:cNvPr>
          <p:cNvGrpSpPr/>
          <p:nvPr/>
        </p:nvGrpSpPr>
        <p:grpSpPr>
          <a:xfrm>
            <a:off x="766061" y="2086165"/>
            <a:ext cx="6849366" cy="2227436"/>
            <a:chOff x="415636" y="1856508"/>
            <a:chExt cx="5680364" cy="1847273"/>
          </a:xfrm>
        </p:grpSpPr>
        <p:sp>
          <p:nvSpPr>
            <p:cNvPr id="2" name="正方形/長方形 1">
              <a:extLst>
                <a:ext uri="{FF2B5EF4-FFF2-40B4-BE49-F238E27FC236}">
                  <a16:creationId xmlns:a16="http://schemas.microsoft.com/office/drawing/2014/main" id="{B799A227-F412-5211-42EA-C15215466AFE}"/>
                </a:ext>
              </a:extLst>
            </p:cNvPr>
            <p:cNvSpPr/>
            <p:nvPr/>
          </p:nvSpPr>
          <p:spPr>
            <a:xfrm>
              <a:off x="579316" y="1988492"/>
              <a:ext cx="5350544" cy="1715289"/>
            </a:xfrm>
            <a:prstGeom prst="rect">
              <a:avLst/>
            </a:prstGeom>
            <a:solidFill>
              <a:schemeClr val="accent2">
                <a:lumMod val="75000"/>
                <a:alpha val="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 name="正方形/長方形 2">
              <a:extLst>
                <a:ext uri="{FF2B5EF4-FFF2-40B4-BE49-F238E27FC236}">
                  <a16:creationId xmlns:a16="http://schemas.microsoft.com/office/drawing/2014/main" id="{8238096D-BA90-4E56-C43E-48ED844FDFAF}"/>
                </a:ext>
              </a:extLst>
            </p:cNvPr>
            <p:cNvSpPr/>
            <p:nvPr/>
          </p:nvSpPr>
          <p:spPr>
            <a:xfrm>
              <a:off x="415636" y="1856508"/>
              <a:ext cx="5350544" cy="1715289"/>
            </a:xfrm>
            <a:prstGeom prst="rect">
              <a:avLst/>
            </a:prstGeom>
            <a:solidFill>
              <a:schemeClr val="accent2">
                <a:lumMod val="75000"/>
                <a:alpha val="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 name="テキスト プレースホルダー 2">
              <a:extLst>
                <a:ext uri="{FF2B5EF4-FFF2-40B4-BE49-F238E27FC236}">
                  <a16:creationId xmlns:a16="http://schemas.microsoft.com/office/drawing/2014/main" id="{CD38C047-A509-8601-6A30-497E4D0A9482}"/>
                </a:ext>
              </a:extLst>
            </p:cNvPr>
            <p:cNvSpPr txBox="1">
              <a:spLocks/>
            </p:cNvSpPr>
            <p:nvPr/>
          </p:nvSpPr>
          <p:spPr>
            <a:xfrm>
              <a:off x="870473" y="2325867"/>
              <a:ext cx="5225527" cy="85274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defTabSz="347472">
                <a:spcAft>
                  <a:spcPts val="456"/>
                </a:spcAft>
                <a:buNone/>
              </a:pPr>
              <a:r>
                <a:rPr kumimoji="1" lang="en-US" altLang="ja-JP" sz="2128" b="1" kern="1200" dirty="0">
                  <a:solidFill>
                    <a:schemeClr val="accent2">
                      <a:lumMod val="50000"/>
                    </a:schemeClr>
                  </a:solidFill>
                  <a:latin typeface="Calibri" panose="020F0502020204030204" pitchFamily="34" charset="0"/>
                  <a:ea typeface="+mn-ea"/>
                  <a:cs typeface="Calibri" panose="020F0502020204030204" pitchFamily="34" charset="0"/>
                </a:rPr>
                <a:t>Part One. </a:t>
              </a:r>
            </a:p>
            <a:p>
              <a:pPr marL="0" indent="0" defTabSz="347472">
                <a:spcAft>
                  <a:spcPts val="456"/>
                </a:spcAft>
                <a:buNone/>
              </a:pPr>
              <a:r>
                <a:rPr kumimoji="1" lang="en-US" altLang="ja-JP" sz="2736" kern="1200" dirty="0">
                  <a:solidFill>
                    <a:schemeClr val="bg2">
                      <a:lumMod val="10000"/>
                    </a:schemeClr>
                  </a:solidFill>
                  <a:latin typeface="Calibri" panose="020F0502020204030204" pitchFamily="34" charset="0"/>
                  <a:ea typeface="+mn-ea"/>
                  <a:cs typeface="Calibri" panose="020F0502020204030204" pitchFamily="34" charset="0"/>
                </a:rPr>
                <a:t>Single Cell RNA-seq of Medaka Testis</a:t>
              </a:r>
              <a:endParaRPr lang="ja-JP" altLang="en-US" sz="3600" dirty="0">
                <a:solidFill>
                  <a:schemeClr val="bg2">
                    <a:lumMod val="10000"/>
                  </a:schemeClr>
                </a:solidFill>
                <a:latin typeface="Calibri" panose="020F0502020204030204" pitchFamily="34" charset="0"/>
                <a:cs typeface="Calibri" panose="020F0502020204030204" pitchFamily="34" charset="0"/>
              </a:endParaRPr>
            </a:p>
          </p:txBody>
        </p:sp>
      </p:grpSp>
      <p:grpSp>
        <p:nvGrpSpPr>
          <p:cNvPr id="6" name="グループ化 5">
            <a:extLst>
              <a:ext uri="{FF2B5EF4-FFF2-40B4-BE49-F238E27FC236}">
                <a16:creationId xmlns:a16="http://schemas.microsoft.com/office/drawing/2014/main" id="{3A5C721B-9269-2FA3-80A0-A32AE468BF5B}"/>
              </a:ext>
            </a:extLst>
          </p:cNvPr>
          <p:cNvGrpSpPr/>
          <p:nvPr/>
        </p:nvGrpSpPr>
        <p:grpSpPr>
          <a:xfrm>
            <a:off x="8363877" y="2699297"/>
            <a:ext cx="3057654" cy="1001174"/>
            <a:chOff x="6387157" y="1856508"/>
            <a:chExt cx="5641701" cy="1847273"/>
          </a:xfrm>
        </p:grpSpPr>
        <p:sp>
          <p:nvSpPr>
            <p:cNvPr id="7" name="正方形/長方形 6">
              <a:extLst>
                <a:ext uri="{FF2B5EF4-FFF2-40B4-BE49-F238E27FC236}">
                  <a16:creationId xmlns:a16="http://schemas.microsoft.com/office/drawing/2014/main" id="{F0619B83-448A-2A87-5C92-11629FFB13F0}"/>
                </a:ext>
              </a:extLst>
            </p:cNvPr>
            <p:cNvSpPr/>
            <p:nvPr/>
          </p:nvSpPr>
          <p:spPr>
            <a:xfrm>
              <a:off x="6550837" y="1988492"/>
              <a:ext cx="5350544" cy="1715289"/>
            </a:xfrm>
            <a:prstGeom prst="rect">
              <a:avLst/>
            </a:prstGeom>
            <a:solidFill>
              <a:schemeClr val="accent2">
                <a:lumMod val="75000"/>
                <a:alpha val="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10C9AAE3-C914-0724-BB97-DF9D7AF074B2}"/>
                </a:ext>
              </a:extLst>
            </p:cNvPr>
            <p:cNvSpPr/>
            <p:nvPr/>
          </p:nvSpPr>
          <p:spPr>
            <a:xfrm>
              <a:off x="6387157" y="1856508"/>
              <a:ext cx="5350544" cy="1715289"/>
            </a:xfrm>
            <a:prstGeom prst="rect">
              <a:avLst/>
            </a:prstGeom>
            <a:solidFill>
              <a:schemeClr val="accent2">
                <a:lumMod val="75000"/>
                <a:alpha val="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9" name="テキスト プレースホルダー 2">
              <a:extLst>
                <a:ext uri="{FF2B5EF4-FFF2-40B4-BE49-F238E27FC236}">
                  <a16:creationId xmlns:a16="http://schemas.microsoft.com/office/drawing/2014/main" id="{F2C7CBEA-CAE5-3FB2-027C-80CF867E28E2}"/>
                </a:ext>
              </a:extLst>
            </p:cNvPr>
            <p:cNvSpPr txBox="1">
              <a:spLocks/>
            </p:cNvSpPr>
            <p:nvPr/>
          </p:nvSpPr>
          <p:spPr>
            <a:xfrm>
              <a:off x="6803331" y="2490657"/>
              <a:ext cx="5225527" cy="852744"/>
            </a:xfrm>
            <a:prstGeom prst="rect">
              <a:avLst/>
            </a:prstGeom>
          </p:spPr>
          <p:txBody>
            <a:bodyPr vert="horz" lIns="91440" tIns="45720" rIns="91440" bIns="45720" rtlCol="0" anchor="b">
              <a:noAutofit/>
            </a:bodyPr>
            <a:lstStyle>
              <a:lvl1pPr indent="0">
                <a:spcBef>
                  <a:spcPct val="20000"/>
                </a:spcBef>
                <a:spcAft>
                  <a:spcPts val="600"/>
                </a:spcAft>
                <a:buClr>
                  <a:schemeClr val="accent2"/>
                </a:buClr>
                <a:buSzPct val="92000"/>
                <a:buFont typeface="Wingdings 2" panose="05020102010507070707" pitchFamily="18" charset="2"/>
                <a:buNone/>
                <a:defRPr kumimoji="1" b="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indent="0">
                <a:spcBef>
                  <a:spcPct val="20000"/>
                </a:spcBef>
                <a:spcAft>
                  <a:spcPts val="600"/>
                </a:spcAft>
                <a:buClr>
                  <a:schemeClr val="accent2"/>
                </a:buClr>
                <a:buSzPct val="92000"/>
                <a:buFont typeface="Wingdings 2" panose="05020102010507070707" pitchFamily="18" charset="2"/>
                <a:buNone/>
                <a:defRPr kumimoji="1" sz="2000" b="1">
                  <a:solidFill>
                    <a:schemeClr val="tx2"/>
                  </a:solidFill>
                </a:defRPr>
              </a:lvl2pPr>
              <a:lvl3pPr indent="0">
                <a:spcBef>
                  <a:spcPct val="20000"/>
                </a:spcBef>
                <a:spcAft>
                  <a:spcPts val="600"/>
                </a:spcAft>
                <a:buClr>
                  <a:schemeClr val="accent2"/>
                </a:buClr>
                <a:buSzPct val="92000"/>
                <a:buFont typeface="Wingdings 2" panose="05020102010507070707" pitchFamily="18" charset="2"/>
                <a:buNone/>
                <a:defRPr kumimoji="1" b="1">
                  <a:solidFill>
                    <a:schemeClr val="tx2"/>
                  </a:solidFill>
                </a:defRPr>
              </a:lvl3pPr>
              <a:lvl4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4pPr>
              <a:lvl5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5pPr>
              <a:lvl6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6pPr>
              <a:lvl7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7pPr>
              <a:lvl8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8pPr>
              <a:lvl9pPr indent="0">
                <a:spcBef>
                  <a:spcPct val="20000"/>
                </a:spcBef>
                <a:spcAft>
                  <a:spcPts val="600"/>
                </a:spcAft>
                <a:buClr>
                  <a:schemeClr val="accent2"/>
                </a:buClr>
                <a:buSzPct val="92000"/>
                <a:buFont typeface="Wingdings 2" panose="05020102010507070707" pitchFamily="18" charset="2"/>
                <a:buNone/>
                <a:defRPr kumimoji="1" sz="1600" b="1">
                  <a:solidFill>
                    <a:schemeClr val="tx2"/>
                  </a:solidFill>
                </a:defRPr>
              </a:lvl9pPr>
            </a:lstStyle>
            <a:p>
              <a:pPr defTabSz="315468">
                <a:spcAft>
                  <a:spcPts val="414"/>
                </a:spcAft>
              </a:pPr>
              <a:r>
                <a:rPr kumimoji="1" lang="en-US" altLang="ja-JP" sz="966" b="1" kern="1200">
                  <a:solidFill>
                    <a:srgbClr val="0E5C74"/>
                  </a:solidFill>
                  <a:latin typeface="Calibri" panose="020F0502020204030204" pitchFamily="34" charset="0"/>
                  <a:ea typeface="Calibri" panose="020F0502020204030204" pitchFamily="34" charset="0"/>
                  <a:cs typeface="Calibri" panose="020F0502020204030204" pitchFamily="34" charset="0"/>
                </a:rPr>
                <a:t>Part Two. </a:t>
              </a:r>
            </a:p>
            <a:p>
              <a:pPr defTabSz="315468">
                <a:spcAft>
                  <a:spcPts val="414"/>
                </a:spcAft>
              </a:pPr>
              <a:r>
                <a:rPr kumimoji="1" lang="en-US" altLang="ja-JP" sz="1242" b="0" kern="1200">
                  <a:solidFill>
                    <a:srgbClr val="0E5C74"/>
                  </a:solidFill>
                  <a:latin typeface="Calibri" panose="020F0502020204030204" pitchFamily="34" charset="0"/>
                  <a:ea typeface="Calibri" panose="020F0502020204030204" pitchFamily="34" charset="0"/>
                  <a:cs typeface="Calibri" panose="020F0502020204030204" pitchFamily="34" charset="0"/>
                </a:rPr>
                <a:t>RNA-seq of medaka after low dose/dose rate irradiation</a:t>
              </a:r>
              <a:endParaRPr lang="ja-JP" altLang="en-US" b="0">
                <a:solidFill>
                  <a:schemeClr val="accent2">
                    <a:lumMod val="60000"/>
                    <a:lumOff val="40000"/>
                  </a:schemeClr>
                </a:solidFill>
              </a:endParaRPr>
            </a:p>
          </p:txBody>
        </p:sp>
      </p:grpSp>
    </p:spTree>
    <p:extLst>
      <p:ext uri="{BB962C8B-B14F-4D97-AF65-F5344CB8AC3E}">
        <p14:creationId xmlns:p14="http://schemas.microsoft.com/office/powerpoint/2010/main" val="2745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6B14B4-F5FE-11CD-1EC8-B20E3ACDFC0F}"/>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Materials and Methods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62" name="図 61">
            <a:extLst>
              <a:ext uri="{FF2B5EF4-FFF2-40B4-BE49-F238E27FC236}">
                <a16:creationId xmlns:a16="http://schemas.microsoft.com/office/drawing/2014/main" id="{49DB1D5D-FD38-0B40-0752-73B328B33C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177" y="3460470"/>
            <a:ext cx="536494" cy="871804"/>
          </a:xfrm>
          <a:prstGeom prst="rect">
            <a:avLst/>
          </a:prstGeom>
        </p:spPr>
      </p:pic>
      <p:grpSp>
        <p:nvGrpSpPr>
          <p:cNvPr id="5" name="グループ化 4">
            <a:extLst>
              <a:ext uri="{FF2B5EF4-FFF2-40B4-BE49-F238E27FC236}">
                <a16:creationId xmlns:a16="http://schemas.microsoft.com/office/drawing/2014/main" id="{F6CBA921-B3BC-8198-FB23-689B926E6602}"/>
              </a:ext>
            </a:extLst>
          </p:cNvPr>
          <p:cNvGrpSpPr/>
          <p:nvPr/>
        </p:nvGrpSpPr>
        <p:grpSpPr>
          <a:xfrm>
            <a:off x="8561909" y="917081"/>
            <a:ext cx="3439938" cy="5357213"/>
            <a:chOff x="8561909" y="917081"/>
            <a:chExt cx="3439938" cy="5357213"/>
          </a:xfrm>
        </p:grpSpPr>
        <p:sp>
          <p:nvSpPr>
            <p:cNvPr id="59" name="四角形: 角を丸くする 58">
              <a:extLst>
                <a:ext uri="{FF2B5EF4-FFF2-40B4-BE49-F238E27FC236}">
                  <a16:creationId xmlns:a16="http://schemas.microsoft.com/office/drawing/2014/main" id="{591AA6F9-1A56-238F-B795-37A95BA2119D}"/>
                </a:ext>
              </a:extLst>
            </p:cNvPr>
            <p:cNvSpPr/>
            <p:nvPr/>
          </p:nvSpPr>
          <p:spPr>
            <a:xfrm>
              <a:off x="9758101" y="917081"/>
              <a:ext cx="2243746" cy="638478"/>
            </a:xfrm>
            <a:prstGeom prst="roundRect">
              <a:avLst/>
            </a:prstGeom>
            <a:solidFill>
              <a:schemeClr val="tx1">
                <a:lumMod val="85000"/>
                <a:lumOff val="15000"/>
              </a:schemeClr>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err="1">
                  <a:solidFill>
                    <a:schemeClr val="bg1"/>
                  </a:solidFill>
                  <a:latin typeface="Calibri" panose="020F0502020204030204" pitchFamily="34" charset="0"/>
                  <a:ea typeface="Calibri" panose="020F0502020204030204" pitchFamily="34" charset="0"/>
                  <a:cs typeface="Calibri" panose="020F0502020204030204" pitchFamily="34" charset="0"/>
                </a:rPr>
                <a:t>ScRNA</a:t>
              </a:r>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-seq Analysis</a:t>
              </a:r>
              <a:endPar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kumimoji="1" lang="ja-JP" altLang="en-US" dirty="0">
                <a:latin typeface="Calibri" panose="020F0502020204030204" pitchFamily="34" charset="0"/>
                <a:cs typeface="Calibri" panose="020F0502020204030204" pitchFamily="34" charset="0"/>
              </a:endParaRPr>
            </a:p>
          </p:txBody>
        </p:sp>
        <p:sp>
          <p:nvSpPr>
            <p:cNvPr id="60" name="正方形/長方形 59">
              <a:extLst>
                <a:ext uri="{FF2B5EF4-FFF2-40B4-BE49-F238E27FC236}">
                  <a16:creationId xmlns:a16="http://schemas.microsoft.com/office/drawing/2014/main" id="{F87D8582-B6B5-9C92-0A29-E7620DB8A90F}"/>
                </a:ext>
              </a:extLst>
            </p:cNvPr>
            <p:cNvSpPr/>
            <p:nvPr/>
          </p:nvSpPr>
          <p:spPr>
            <a:xfrm>
              <a:off x="8561909" y="1236320"/>
              <a:ext cx="3439938"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cs typeface="Calibri" panose="020F0502020204030204" pitchFamily="34" charset="0"/>
              </a:endParaRPr>
            </a:p>
          </p:txBody>
        </p:sp>
        <p:pic>
          <p:nvPicPr>
            <p:cNvPr id="67" name="コンテンツ プレースホルダー 5" descr="グラフ, 散布図&#10;&#10;自動的に生成された説明">
              <a:extLst>
                <a:ext uri="{FF2B5EF4-FFF2-40B4-BE49-F238E27FC236}">
                  <a16:creationId xmlns:a16="http://schemas.microsoft.com/office/drawing/2014/main" id="{D6632AA4-4B1D-BF3A-5B05-C29BF08D20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852" t="3782" r="3534" b="15984"/>
            <a:stretch/>
          </p:blipFill>
          <p:spPr>
            <a:xfrm>
              <a:off x="10467424" y="1345317"/>
              <a:ext cx="1375187" cy="1403541"/>
            </a:xfrm>
            <a:prstGeom prst="rect">
              <a:avLst/>
            </a:prstGeom>
            <a:ln>
              <a:solidFill>
                <a:srgbClr val="1F1F1F"/>
              </a:solidFill>
            </a:ln>
          </p:spPr>
        </p:pic>
        <p:pic>
          <p:nvPicPr>
            <p:cNvPr id="69" name="図 68" descr="グラフ が含まれている画像&#10;&#10;自動的に生成された説明">
              <a:extLst>
                <a:ext uri="{FF2B5EF4-FFF2-40B4-BE49-F238E27FC236}">
                  <a16:creationId xmlns:a16="http://schemas.microsoft.com/office/drawing/2014/main" id="{25FF85A3-BDD1-85EC-6680-32B7CA9EC9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53562" y="1302040"/>
              <a:ext cx="1749891" cy="1501547"/>
            </a:xfrm>
            <a:prstGeom prst="rect">
              <a:avLst/>
            </a:prstGeom>
          </p:spPr>
        </p:pic>
        <p:grpSp>
          <p:nvGrpSpPr>
            <p:cNvPr id="70" name="グループ化 69">
              <a:extLst>
                <a:ext uri="{FF2B5EF4-FFF2-40B4-BE49-F238E27FC236}">
                  <a16:creationId xmlns:a16="http://schemas.microsoft.com/office/drawing/2014/main" id="{6944DC3A-3DD6-5229-6118-B496AA0CA021}"/>
                </a:ext>
              </a:extLst>
            </p:cNvPr>
            <p:cNvGrpSpPr/>
            <p:nvPr/>
          </p:nvGrpSpPr>
          <p:grpSpPr>
            <a:xfrm>
              <a:off x="8763149" y="2818987"/>
              <a:ext cx="2952977" cy="3385178"/>
              <a:chOff x="8969159" y="2267679"/>
              <a:chExt cx="3080430" cy="3468294"/>
            </a:xfrm>
          </p:grpSpPr>
          <p:grpSp>
            <p:nvGrpSpPr>
              <p:cNvPr id="71" name="グループ化 70">
                <a:extLst>
                  <a:ext uri="{FF2B5EF4-FFF2-40B4-BE49-F238E27FC236}">
                    <a16:creationId xmlns:a16="http://schemas.microsoft.com/office/drawing/2014/main" id="{103E70BC-9363-BAE2-9EC9-1A72960794CC}"/>
                  </a:ext>
                </a:extLst>
              </p:cNvPr>
              <p:cNvGrpSpPr/>
              <p:nvPr/>
            </p:nvGrpSpPr>
            <p:grpSpPr>
              <a:xfrm>
                <a:off x="8969159" y="4581263"/>
                <a:ext cx="2890796" cy="1154710"/>
                <a:chOff x="150580" y="4529331"/>
                <a:chExt cx="4952227" cy="1978135"/>
              </a:xfrm>
            </p:grpSpPr>
            <p:pic>
              <p:nvPicPr>
                <p:cNvPr id="80" name="図 79" descr="グラフ, 散布図&#10;&#10;自動的に生成された説明">
                  <a:extLst>
                    <a:ext uri="{FF2B5EF4-FFF2-40B4-BE49-F238E27FC236}">
                      <a16:creationId xmlns:a16="http://schemas.microsoft.com/office/drawing/2014/main" id="{CE2AF31E-3869-3E28-3CE3-2A2CA0B6DE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580" y="4529331"/>
                  <a:ext cx="1978135" cy="1978135"/>
                </a:xfrm>
                <a:prstGeom prst="rect">
                  <a:avLst/>
                </a:prstGeom>
              </p:spPr>
            </p:pic>
            <p:pic>
              <p:nvPicPr>
                <p:cNvPr id="81" name="図 80" descr="グラフ&#10;&#10;自動的に生成された説明">
                  <a:extLst>
                    <a:ext uri="{FF2B5EF4-FFF2-40B4-BE49-F238E27FC236}">
                      <a16:creationId xmlns:a16="http://schemas.microsoft.com/office/drawing/2014/main" id="{0378EF54-0D55-1002-B897-40867ABF57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87104" y="4529331"/>
                  <a:ext cx="1978135" cy="1978135"/>
                </a:xfrm>
                <a:prstGeom prst="rect">
                  <a:avLst/>
                </a:prstGeom>
              </p:spPr>
            </p:pic>
            <p:pic>
              <p:nvPicPr>
                <p:cNvPr id="82" name="図 81" descr="グラフ, 散布図&#10;&#10;自動的に生成された説明">
                  <a:extLst>
                    <a:ext uri="{FF2B5EF4-FFF2-40B4-BE49-F238E27FC236}">
                      <a16:creationId xmlns:a16="http://schemas.microsoft.com/office/drawing/2014/main" id="{5CD17FF2-98F6-1DD8-ED0B-CA934B2EA77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49029" y="4529331"/>
                  <a:ext cx="1653778" cy="1978135"/>
                </a:xfrm>
                <a:prstGeom prst="rect">
                  <a:avLst/>
                </a:prstGeom>
              </p:spPr>
            </p:pic>
          </p:grpSp>
          <p:grpSp>
            <p:nvGrpSpPr>
              <p:cNvPr id="72" name="グループ化 71">
                <a:extLst>
                  <a:ext uri="{FF2B5EF4-FFF2-40B4-BE49-F238E27FC236}">
                    <a16:creationId xmlns:a16="http://schemas.microsoft.com/office/drawing/2014/main" id="{235BF4D2-2157-346D-2D77-1C18BC555F10}"/>
                  </a:ext>
                </a:extLst>
              </p:cNvPr>
              <p:cNvGrpSpPr/>
              <p:nvPr/>
            </p:nvGrpSpPr>
            <p:grpSpPr>
              <a:xfrm>
                <a:off x="8969664" y="3416886"/>
                <a:ext cx="2885482" cy="1154710"/>
                <a:chOff x="150579" y="2614840"/>
                <a:chExt cx="4943124" cy="1978135"/>
              </a:xfrm>
            </p:grpSpPr>
            <p:pic>
              <p:nvPicPr>
                <p:cNvPr id="77" name="図 76" descr="グラフ, 散布図&#10;&#10;自動的に生成された説明">
                  <a:extLst>
                    <a:ext uri="{FF2B5EF4-FFF2-40B4-BE49-F238E27FC236}">
                      <a16:creationId xmlns:a16="http://schemas.microsoft.com/office/drawing/2014/main" id="{53658684-2371-371C-7B4E-2D723F3FB8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0579" y="2614840"/>
                  <a:ext cx="1978135" cy="1978135"/>
                </a:xfrm>
                <a:prstGeom prst="rect">
                  <a:avLst/>
                </a:prstGeom>
              </p:spPr>
            </p:pic>
            <p:pic>
              <p:nvPicPr>
                <p:cNvPr id="78" name="図 77" descr="グラフ, 散布図&#10;&#10;自動的に生成された説明">
                  <a:extLst>
                    <a:ext uri="{FF2B5EF4-FFF2-40B4-BE49-F238E27FC236}">
                      <a16:creationId xmlns:a16="http://schemas.microsoft.com/office/drawing/2014/main" id="{8E3412C9-CBAB-DEFE-485D-4E15D8606D6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87104" y="2614840"/>
                  <a:ext cx="1978135" cy="1978135"/>
                </a:xfrm>
                <a:prstGeom prst="rect">
                  <a:avLst/>
                </a:prstGeom>
              </p:spPr>
            </p:pic>
            <p:pic>
              <p:nvPicPr>
                <p:cNvPr id="79" name="図 78" descr="グラフ, 散布図&#10;&#10;自動的に生成された説明">
                  <a:extLst>
                    <a:ext uri="{FF2B5EF4-FFF2-40B4-BE49-F238E27FC236}">
                      <a16:creationId xmlns:a16="http://schemas.microsoft.com/office/drawing/2014/main" id="{EB654AC5-4D83-22FD-B25A-68BE9BA7BFA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439926" y="2614840"/>
                  <a:ext cx="1653777" cy="1978135"/>
                </a:xfrm>
                <a:prstGeom prst="rect">
                  <a:avLst/>
                </a:prstGeom>
              </p:spPr>
            </p:pic>
          </p:grpSp>
          <p:grpSp>
            <p:nvGrpSpPr>
              <p:cNvPr id="73" name="グループ化 72">
                <a:extLst>
                  <a:ext uri="{FF2B5EF4-FFF2-40B4-BE49-F238E27FC236}">
                    <a16:creationId xmlns:a16="http://schemas.microsoft.com/office/drawing/2014/main" id="{857C3E0A-EC9B-1297-7A39-CFBBD7FD2E20}"/>
                  </a:ext>
                </a:extLst>
              </p:cNvPr>
              <p:cNvGrpSpPr/>
              <p:nvPr/>
            </p:nvGrpSpPr>
            <p:grpSpPr>
              <a:xfrm>
                <a:off x="8969447" y="2267679"/>
                <a:ext cx="3080142" cy="1154710"/>
                <a:chOff x="150567" y="702156"/>
                <a:chExt cx="5276596" cy="1978135"/>
              </a:xfrm>
            </p:grpSpPr>
            <p:pic>
              <p:nvPicPr>
                <p:cNvPr id="74" name="図 73" descr="グラフ, 散布図&#10;&#10;自動的に生成された説明">
                  <a:extLst>
                    <a:ext uri="{FF2B5EF4-FFF2-40B4-BE49-F238E27FC236}">
                      <a16:creationId xmlns:a16="http://schemas.microsoft.com/office/drawing/2014/main" id="{2D578BA3-1404-6024-8F6D-6434A44B54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0567" y="702156"/>
                  <a:ext cx="1978135" cy="1978135"/>
                </a:xfrm>
                <a:prstGeom prst="rect">
                  <a:avLst/>
                </a:prstGeom>
              </p:spPr>
            </p:pic>
            <p:pic>
              <p:nvPicPr>
                <p:cNvPr id="75" name="図 74">
                  <a:extLst>
                    <a:ext uri="{FF2B5EF4-FFF2-40B4-BE49-F238E27FC236}">
                      <a16:creationId xmlns:a16="http://schemas.microsoft.com/office/drawing/2014/main" id="{B5B84F56-55A7-CF97-CB4E-EF63353F666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95241" y="702156"/>
                  <a:ext cx="1978135" cy="1978135"/>
                </a:xfrm>
                <a:prstGeom prst="rect">
                  <a:avLst/>
                </a:prstGeom>
              </p:spPr>
            </p:pic>
            <p:pic>
              <p:nvPicPr>
                <p:cNvPr id="76" name="図 75" descr="グラフ, 散布図&#10;&#10;自動的に生成された説明">
                  <a:extLst>
                    <a:ext uri="{FF2B5EF4-FFF2-40B4-BE49-F238E27FC236}">
                      <a16:creationId xmlns:a16="http://schemas.microsoft.com/office/drawing/2014/main" id="{27FAF7D6-A85A-AC17-0DCE-6F0432CDEE9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449028" y="702156"/>
                  <a:ext cx="1978135" cy="1978135"/>
                </a:xfrm>
                <a:prstGeom prst="rect">
                  <a:avLst/>
                </a:prstGeom>
              </p:spPr>
            </p:pic>
          </p:grpSp>
        </p:grpSp>
      </p:grpSp>
      <p:grpSp>
        <p:nvGrpSpPr>
          <p:cNvPr id="4" name="グループ化 3">
            <a:extLst>
              <a:ext uri="{FF2B5EF4-FFF2-40B4-BE49-F238E27FC236}">
                <a16:creationId xmlns:a16="http://schemas.microsoft.com/office/drawing/2014/main" id="{86628B2F-C659-C7CB-5832-45C1A88A2CF2}"/>
              </a:ext>
            </a:extLst>
          </p:cNvPr>
          <p:cNvGrpSpPr/>
          <p:nvPr/>
        </p:nvGrpSpPr>
        <p:grpSpPr>
          <a:xfrm>
            <a:off x="6013327" y="907517"/>
            <a:ext cx="2416628" cy="5357213"/>
            <a:chOff x="6013327" y="907517"/>
            <a:chExt cx="2416628" cy="5357213"/>
          </a:xfrm>
        </p:grpSpPr>
        <p:sp>
          <p:nvSpPr>
            <p:cNvPr id="37" name="四角形: 角を丸くする 36">
              <a:extLst>
                <a:ext uri="{FF2B5EF4-FFF2-40B4-BE49-F238E27FC236}">
                  <a16:creationId xmlns:a16="http://schemas.microsoft.com/office/drawing/2014/main" id="{9C1836FD-BADD-F042-166D-1A78DB46B2C0}"/>
                </a:ext>
              </a:extLst>
            </p:cNvPr>
            <p:cNvSpPr/>
            <p:nvPr/>
          </p:nvSpPr>
          <p:spPr>
            <a:xfrm>
              <a:off x="6806007" y="907517"/>
              <a:ext cx="1623947" cy="638478"/>
            </a:xfrm>
            <a:prstGeom prst="roundRect">
              <a:avLst/>
            </a:prstGeom>
            <a:solidFill>
              <a:schemeClr val="tx1">
                <a:lumMod val="85000"/>
                <a:lumOff val="15000"/>
              </a:schemeClr>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err="1">
                  <a:solidFill>
                    <a:schemeClr val="bg1"/>
                  </a:solidFill>
                  <a:latin typeface="Calibri" panose="020F0502020204030204" pitchFamily="34" charset="0"/>
                  <a:ea typeface="Calibri" panose="020F0502020204030204" pitchFamily="34" charset="0"/>
                  <a:cs typeface="Calibri" panose="020F0502020204030204" pitchFamily="34" charset="0"/>
                </a:rPr>
                <a:t>ScRNA</a:t>
              </a:r>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-seq</a:t>
              </a:r>
              <a:endPar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kumimoji="1" lang="ja-JP" altLang="en-US" dirty="0">
                <a:latin typeface="Calibri" panose="020F0502020204030204" pitchFamily="34" charset="0"/>
                <a:cs typeface="Calibri" panose="020F0502020204030204" pitchFamily="34" charset="0"/>
              </a:endParaRPr>
            </a:p>
          </p:txBody>
        </p:sp>
        <p:sp>
          <p:nvSpPr>
            <p:cNvPr id="38" name="正方形/長方形 37">
              <a:extLst>
                <a:ext uri="{FF2B5EF4-FFF2-40B4-BE49-F238E27FC236}">
                  <a16:creationId xmlns:a16="http://schemas.microsoft.com/office/drawing/2014/main" id="{079D17DC-5465-D2B3-3C0B-6B07FA08D8F7}"/>
                </a:ext>
              </a:extLst>
            </p:cNvPr>
            <p:cNvSpPr/>
            <p:nvPr/>
          </p:nvSpPr>
          <p:spPr>
            <a:xfrm>
              <a:off x="6013327" y="1226756"/>
              <a:ext cx="2416628"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nvGrpSpPr>
            <p:cNvPr id="52" name="グループ化 51">
              <a:extLst>
                <a:ext uri="{FF2B5EF4-FFF2-40B4-BE49-F238E27FC236}">
                  <a16:creationId xmlns:a16="http://schemas.microsoft.com/office/drawing/2014/main" id="{E9633B16-08D9-3458-61A6-85A5D6FB9AA1}"/>
                </a:ext>
              </a:extLst>
            </p:cNvPr>
            <p:cNvGrpSpPr/>
            <p:nvPr/>
          </p:nvGrpSpPr>
          <p:grpSpPr>
            <a:xfrm>
              <a:off x="6295148" y="1504936"/>
              <a:ext cx="1847556" cy="1782789"/>
              <a:chOff x="2974512" y="3429000"/>
              <a:chExt cx="2458276" cy="2372100"/>
            </a:xfrm>
          </p:grpSpPr>
          <p:pic>
            <p:nvPicPr>
              <p:cNvPr id="53" name="Picture 2">
                <a:extLst>
                  <a:ext uri="{FF2B5EF4-FFF2-40B4-BE49-F238E27FC236}">
                    <a16:creationId xmlns:a16="http://schemas.microsoft.com/office/drawing/2014/main" id="{59197CD0-8C9E-9C87-7D9A-52A4EDB7FE93}"/>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2974512" y="3429000"/>
                <a:ext cx="2458276" cy="177168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3103EB3C-06C4-6AB0-9F4E-BC07993D08C5}"/>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2974512" y="5181606"/>
                <a:ext cx="2458276" cy="61949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2" descr="10x Genomics · GitHub">
              <a:extLst>
                <a:ext uri="{FF2B5EF4-FFF2-40B4-BE49-F238E27FC236}">
                  <a16:creationId xmlns:a16="http://schemas.microsoft.com/office/drawing/2014/main" id="{5548327B-011A-99EF-C2A4-A85BD886AA48}"/>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34504" y="4581263"/>
              <a:ext cx="1034725" cy="1034725"/>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65987FAB-DA74-16C1-F9DB-119329E21C25}"/>
                </a:ext>
              </a:extLst>
            </p:cNvPr>
            <p:cNvSpPr txBox="1"/>
            <p:nvPr/>
          </p:nvSpPr>
          <p:spPr>
            <a:xfrm>
              <a:off x="6060639" y="5487705"/>
              <a:ext cx="2187343" cy="646331"/>
            </a:xfrm>
            <a:prstGeom prst="rect">
              <a:avLst/>
            </a:prstGeom>
            <a:noFill/>
          </p:spPr>
          <p:txBody>
            <a:bodyPr wrap="square">
              <a:spAutoFit/>
            </a:bodyPr>
            <a:lstStyle/>
            <a:p>
              <a:pPr algn="ctr"/>
              <a:r>
                <a:rPr lang="en-US" altLang="ja-JP"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Cell Ranger</a:t>
              </a:r>
              <a:r>
                <a:rPr lang="ja-JP" altLang="en-US" dirty="0">
                  <a:solidFill>
                    <a:schemeClr val="accent1">
                      <a:lumMod val="50000"/>
                    </a:schemeClr>
                  </a:solidFill>
                  <a:latin typeface="Calibri" panose="020F0502020204030204" pitchFamily="34" charset="0"/>
                  <a:cs typeface="Calibri" panose="020F0502020204030204" pitchFamily="34" charset="0"/>
                </a:rPr>
                <a:t> </a:t>
              </a:r>
              <a:r>
                <a:rPr lang="en-US" altLang="ja-JP"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for</a:t>
              </a:r>
              <a:r>
                <a:rPr lang="ja-JP" altLang="en-US" dirty="0">
                  <a:solidFill>
                    <a:schemeClr val="accent1">
                      <a:lumMod val="50000"/>
                    </a:schemeClr>
                  </a:solidFill>
                  <a:latin typeface="Calibri" panose="020F0502020204030204" pitchFamily="34" charset="0"/>
                  <a:cs typeface="Calibri" panose="020F0502020204030204" pitchFamily="34" charset="0"/>
                </a:rPr>
                <a:t> </a:t>
              </a:r>
              <a:r>
                <a:rPr lang="en-US" altLang="ja-JP"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data processing</a:t>
              </a:r>
            </a:p>
          </p:txBody>
        </p:sp>
        <p:sp>
          <p:nvSpPr>
            <p:cNvPr id="57" name="テキスト ボックス 56">
              <a:extLst>
                <a:ext uri="{FF2B5EF4-FFF2-40B4-BE49-F238E27FC236}">
                  <a16:creationId xmlns:a16="http://schemas.microsoft.com/office/drawing/2014/main" id="{7FE92CA1-AF04-D93F-86DD-128E866B6B68}"/>
                </a:ext>
              </a:extLst>
            </p:cNvPr>
            <p:cNvSpPr txBox="1"/>
            <p:nvPr/>
          </p:nvSpPr>
          <p:spPr>
            <a:xfrm>
              <a:off x="6313157" y="3305055"/>
              <a:ext cx="1847556" cy="646331"/>
            </a:xfrm>
            <a:prstGeom prst="rect">
              <a:avLst/>
            </a:prstGeom>
            <a:noFill/>
          </p:spPr>
          <p:txBody>
            <a:bodyPr wrap="square">
              <a:spAutoFit/>
            </a:bodyPr>
            <a:lstStyle/>
            <a:p>
              <a:pPr algn="ctr"/>
              <a:r>
                <a:rPr lang="en-US" altLang="ja-JP"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Single </a:t>
              </a:r>
              <a:r>
                <a:rPr lang="en-US" altLang="zh-CN"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cell RNA sequence</a:t>
              </a:r>
            </a:p>
          </p:txBody>
        </p:sp>
        <p:sp>
          <p:nvSpPr>
            <p:cNvPr id="58" name="矢印: 右 57">
              <a:extLst>
                <a:ext uri="{FF2B5EF4-FFF2-40B4-BE49-F238E27FC236}">
                  <a16:creationId xmlns:a16="http://schemas.microsoft.com/office/drawing/2014/main" id="{7494A860-A44A-45E4-5780-776FA46EC63E}"/>
                </a:ext>
              </a:extLst>
            </p:cNvPr>
            <p:cNvSpPr/>
            <p:nvPr/>
          </p:nvSpPr>
          <p:spPr>
            <a:xfrm rot="5400000">
              <a:off x="6801144" y="3849654"/>
              <a:ext cx="754289" cy="953062"/>
            </a:xfrm>
            <a:prstGeom prst="rightArrow">
              <a:avLst>
                <a:gd name="adj1" fmla="val 50000"/>
                <a:gd name="adj2" fmla="val 37259"/>
              </a:avLst>
            </a:prstGeom>
            <a:gradFill flip="none" rotWithShape="1">
              <a:gsLst>
                <a:gs pos="0">
                  <a:srgbClr val="5784A3"/>
                </a:gs>
                <a:gs pos="100000">
                  <a:srgbClr val="D4E0E8"/>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grpSp>
        <p:nvGrpSpPr>
          <p:cNvPr id="3" name="グループ化 2">
            <a:extLst>
              <a:ext uri="{FF2B5EF4-FFF2-40B4-BE49-F238E27FC236}">
                <a16:creationId xmlns:a16="http://schemas.microsoft.com/office/drawing/2014/main" id="{D0664DA3-A631-2C32-DD0A-D6D43900C020}"/>
              </a:ext>
            </a:extLst>
          </p:cNvPr>
          <p:cNvGrpSpPr/>
          <p:nvPr/>
        </p:nvGrpSpPr>
        <p:grpSpPr>
          <a:xfrm>
            <a:off x="2257493" y="929781"/>
            <a:ext cx="3990907" cy="5376807"/>
            <a:chOff x="2257493" y="929781"/>
            <a:chExt cx="3990907" cy="5376807"/>
          </a:xfrm>
        </p:grpSpPr>
        <p:sp>
          <p:nvSpPr>
            <p:cNvPr id="35" name="四角形: 角を丸くする 34">
              <a:extLst>
                <a:ext uri="{FF2B5EF4-FFF2-40B4-BE49-F238E27FC236}">
                  <a16:creationId xmlns:a16="http://schemas.microsoft.com/office/drawing/2014/main" id="{7111E674-DD31-48D7-5405-A78205E198B8}"/>
                </a:ext>
              </a:extLst>
            </p:cNvPr>
            <p:cNvSpPr/>
            <p:nvPr/>
          </p:nvSpPr>
          <p:spPr>
            <a:xfrm>
              <a:off x="3596489" y="929781"/>
              <a:ext cx="2243746" cy="638478"/>
            </a:xfrm>
            <a:prstGeom prst="roundRect">
              <a:avLst/>
            </a:prstGeom>
            <a:solidFill>
              <a:schemeClr val="tx1">
                <a:lumMod val="85000"/>
                <a:lumOff val="15000"/>
              </a:schemeClr>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Sample Preparation</a:t>
              </a:r>
              <a:endPar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kumimoji="1" lang="ja-JP" altLang="en-US" dirty="0">
                <a:latin typeface="Calibri" panose="020F0502020204030204" pitchFamily="34" charset="0"/>
                <a:cs typeface="Calibri" panose="020F0502020204030204" pitchFamily="34" charset="0"/>
              </a:endParaRPr>
            </a:p>
          </p:txBody>
        </p:sp>
        <p:sp>
          <p:nvSpPr>
            <p:cNvPr id="36" name="正方形/長方形 35">
              <a:extLst>
                <a:ext uri="{FF2B5EF4-FFF2-40B4-BE49-F238E27FC236}">
                  <a16:creationId xmlns:a16="http://schemas.microsoft.com/office/drawing/2014/main" id="{FD8C6451-68C4-185D-6A56-0DB63467C04E}"/>
                </a:ext>
              </a:extLst>
            </p:cNvPr>
            <p:cNvSpPr/>
            <p:nvPr/>
          </p:nvSpPr>
          <p:spPr>
            <a:xfrm>
              <a:off x="2400297" y="1249020"/>
              <a:ext cx="3439938"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nvGrpSpPr>
            <p:cNvPr id="39" name="グループ化 38">
              <a:extLst>
                <a:ext uri="{FF2B5EF4-FFF2-40B4-BE49-F238E27FC236}">
                  <a16:creationId xmlns:a16="http://schemas.microsoft.com/office/drawing/2014/main" id="{B2CE09C0-87A0-3802-D9C6-556C22F743FE}"/>
                </a:ext>
              </a:extLst>
            </p:cNvPr>
            <p:cNvGrpSpPr/>
            <p:nvPr/>
          </p:nvGrpSpPr>
          <p:grpSpPr>
            <a:xfrm>
              <a:off x="2672988" y="1483893"/>
              <a:ext cx="1924573" cy="570244"/>
              <a:chOff x="424543" y="495980"/>
              <a:chExt cx="3140033" cy="930380"/>
            </a:xfrm>
          </p:grpSpPr>
          <p:pic>
            <p:nvPicPr>
              <p:cNvPr id="40" name="図 39">
                <a:extLst>
                  <a:ext uri="{FF2B5EF4-FFF2-40B4-BE49-F238E27FC236}">
                    <a16:creationId xmlns:a16="http://schemas.microsoft.com/office/drawing/2014/main" id="{22A15B9B-A05A-2BCA-E1C5-14BEC888C55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24543" y="495980"/>
                <a:ext cx="3140033" cy="930380"/>
              </a:xfrm>
              <a:prstGeom prst="rect">
                <a:avLst/>
              </a:prstGeom>
            </p:spPr>
          </p:pic>
          <p:sp>
            <p:nvSpPr>
              <p:cNvPr id="41" name="楕円 40">
                <a:extLst>
                  <a:ext uri="{FF2B5EF4-FFF2-40B4-BE49-F238E27FC236}">
                    <a16:creationId xmlns:a16="http://schemas.microsoft.com/office/drawing/2014/main" id="{E96F2564-EF80-A016-3E21-7E6CB7D53E52}"/>
                  </a:ext>
                </a:extLst>
              </p:cNvPr>
              <p:cNvSpPr/>
              <p:nvPr/>
            </p:nvSpPr>
            <p:spPr>
              <a:xfrm>
                <a:off x="1994559" y="870857"/>
                <a:ext cx="751114" cy="424543"/>
              </a:xfrm>
              <a:prstGeom prst="ellipse">
                <a:avLst/>
              </a:prstGeom>
              <a:noFill/>
              <a:ln w="952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pic>
            <p:nvPicPr>
              <p:cNvPr id="42" name="グラフィックス 41" descr="はさみ 単色塗りつぶし">
                <a:extLst>
                  <a:ext uri="{FF2B5EF4-FFF2-40B4-BE49-F238E27FC236}">
                    <a16:creationId xmlns:a16="http://schemas.microsoft.com/office/drawing/2014/main" id="{8243743F-020C-506B-42F8-0BCE146CBA1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01115" y="674583"/>
                <a:ext cx="489115" cy="489115"/>
              </a:xfrm>
              <a:prstGeom prst="rect">
                <a:avLst/>
              </a:prstGeom>
            </p:spPr>
          </p:pic>
        </p:grpSp>
        <p:sp>
          <p:nvSpPr>
            <p:cNvPr id="43" name="テキスト ボックス 42">
              <a:extLst>
                <a:ext uri="{FF2B5EF4-FFF2-40B4-BE49-F238E27FC236}">
                  <a16:creationId xmlns:a16="http://schemas.microsoft.com/office/drawing/2014/main" id="{89D661B4-9316-9CBC-4F37-A1B3EDFE96AE}"/>
                </a:ext>
              </a:extLst>
            </p:cNvPr>
            <p:cNvSpPr txBox="1"/>
            <p:nvPr/>
          </p:nvSpPr>
          <p:spPr>
            <a:xfrm>
              <a:off x="4045057" y="1320270"/>
              <a:ext cx="1606443"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Euthanized</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4" name="図 43">
              <a:extLst>
                <a:ext uri="{FF2B5EF4-FFF2-40B4-BE49-F238E27FC236}">
                  <a16:creationId xmlns:a16="http://schemas.microsoft.com/office/drawing/2014/main" id="{0EDE921F-44A8-2FC6-624E-980894CEC702}"/>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3418329" y="2258430"/>
              <a:ext cx="878329" cy="305506"/>
            </a:xfrm>
            <a:prstGeom prst="rect">
              <a:avLst/>
            </a:prstGeom>
          </p:spPr>
        </p:pic>
        <p:sp>
          <p:nvSpPr>
            <p:cNvPr id="45" name="テキスト ボックス 44">
              <a:extLst>
                <a:ext uri="{FF2B5EF4-FFF2-40B4-BE49-F238E27FC236}">
                  <a16:creationId xmlns:a16="http://schemas.microsoft.com/office/drawing/2014/main" id="{1E3771E3-7560-E308-ABA0-EBB40944D029}"/>
                </a:ext>
              </a:extLst>
            </p:cNvPr>
            <p:cNvSpPr txBox="1"/>
            <p:nvPr/>
          </p:nvSpPr>
          <p:spPr>
            <a:xfrm>
              <a:off x="4233822" y="2204785"/>
              <a:ext cx="972129" cy="338554"/>
            </a:xfrm>
            <a:prstGeom prst="rect">
              <a:avLst/>
            </a:prstGeom>
            <a:noFill/>
          </p:spPr>
          <p:txBody>
            <a:bodyPr wrap="square">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Testis</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6" name="グラフィックス 45">
              <a:extLst>
                <a:ext uri="{FF2B5EF4-FFF2-40B4-BE49-F238E27FC236}">
                  <a16:creationId xmlns:a16="http://schemas.microsoft.com/office/drawing/2014/main" id="{D84681F6-2A37-575D-EE1E-E9422F49D3A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08044" y="3429000"/>
              <a:ext cx="553438" cy="2292813"/>
            </a:xfrm>
            <a:prstGeom prst="rect">
              <a:avLst/>
            </a:prstGeom>
          </p:spPr>
        </p:pic>
        <p:sp>
          <p:nvSpPr>
            <p:cNvPr id="47" name="テキスト ボックス 46">
              <a:extLst>
                <a:ext uri="{FF2B5EF4-FFF2-40B4-BE49-F238E27FC236}">
                  <a16:creationId xmlns:a16="http://schemas.microsoft.com/office/drawing/2014/main" id="{7219ED91-8FFA-D29B-35C2-D093C9D076F4}"/>
                </a:ext>
              </a:extLst>
            </p:cNvPr>
            <p:cNvSpPr txBox="1"/>
            <p:nvPr/>
          </p:nvSpPr>
          <p:spPr>
            <a:xfrm>
              <a:off x="4365855" y="5721813"/>
              <a:ext cx="1496115" cy="584775"/>
            </a:xfrm>
            <a:prstGeom prst="rect">
              <a:avLst/>
            </a:prstGeom>
            <a:noFill/>
          </p:spPr>
          <p:txBody>
            <a:bodyPr wrap="square">
              <a:spAutoFit/>
            </a:bodyPr>
            <a:lstStyle/>
            <a:p>
              <a:pPr algn="ctr"/>
              <a:r>
                <a:rPr lang="en-US" altLang="zh-CN" sz="16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Percoll</a:t>
              </a: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Density Gradient</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8" name="グラフィックス 47">
              <a:extLst>
                <a:ext uri="{FF2B5EF4-FFF2-40B4-BE49-F238E27FC236}">
                  <a16:creationId xmlns:a16="http://schemas.microsoft.com/office/drawing/2014/main" id="{6BAE1CDB-3E82-B82B-AE0A-3E6E4D46B7E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775333" y="5117786"/>
              <a:ext cx="755620" cy="876081"/>
            </a:xfrm>
            <a:prstGeom prst="rect">
              <a:avLst/>
            </a:prstGeom>
          </p:spPr>
        </p:pic>
        <p:sp>
          <p:nvSpPr>
            <p:cNvPr id="49" name="テキスト ボックス 48">
              <a:extLst>
                <a:ext uri="{FF2B5EF4-FFF2-40B4-BE49-F238E27FC236}">
                  <a16:creationId xmlns:a16="http://schemas.microsoft.com/office/drawing/2014/main" id="{8877FF5B-112B-F222-78A0-5579423289B0}"/>
                </a:ext>
              </a:extLst>
            </p:cNvPr>
            <p:cNvSpPr txBox="1"/>
            <p:nvPr/>
          </p:nvSpPr>
          <p:spPr>
            <a:xfrm>
              <a:off x="2312514" y="5946620"/>
              <a:ext cx="1586756" cy="338554"/>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Cell Suspension</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50" name="グラフィックス 49">
              <a:extLst>
                <a:ext uri="{FF2B5EF4-FFF2-40B4-BE49-F238E27FC236}">
                  <a16:creationId xmlns:a16="http://schemas.microsoft.com/office/drawing/2014/main" id="{AEDBF43A-EA69-A2E5-9374-455100DBDD5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775333" y="3136039"/>
              <a:ext cx="755620" cy="876081"/>
            </a:xfrm>
            <a:prstGeom prst="rect">
              <a:avLst/>
            </a:prstGeom>
          </p:spPr>
        </p:pic>
        <p:sp>
          <p:nvSpPr>
            <p:cNvPr id="51" name="テキスト ボックス 50">
              <a:extLst>
                <a:ext uri="{FF2B5EF4-FFF2-40B4-BE49-F238E27FC236}">
                  <a16:creationId xmlns:a16="http://schemas.microsoft.com/office/drawing/2014/main" id="{5254B970-7A61-1BBD-1DFB-8BA64790C544}"/>
                </a:ext>
              </a:extLst>
            </p:cNvPr>
            <p:cNvSpPr txBox="1"/>
            <p:nvPr/>
          </p:nvSpPr>
          <p:spPr>
            <a:xfrm>
              <a:off x="2257493" y="3985732"/>
              <a:ext cx="1673144" cy="338554"/>
            </a:xfrm>
            <a:prstGeom prst="rect">
              <a:avLst/>
            </a:prstGeom>
            <a:noFill/>
          </p:spPr>
          <p:txBody>
            <a:bodyPr wrap="square">
              <a:spAutoFit/>
            </a:bodyPr>
            <a:lstStyle/>
            <a:p>
              <a:pPr algn="ctr"/>
              <a:r>
                <a:rPr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Cell Suspension</a:t>
              </a:r>
              <a:endParaRPr lang="ja-JP" altLang="en-US" sz="1600" dirty="0">
                <a:solidFill>
                  <a:schemeClr val="accent1">
                    <a:lumMod val="50000"/>
                  </a:schemeClr>
                </a:solidFill>
                <a:latin typeface="Calibri" panose="020F0502020204030204" pitchFamily="34" charset="0"/>
                <a:cs typeface="Calibri" panose="020F0502020204030204" pitchFamily="34" charset="0"/>
              </a:endParaRPr>
            </a:p>
          </p:txBody>
        </p:sp>
        <p:sp>
          <p:nvSpPr>
            <p:cNvPr id="61" name="AutoShape 4" descr="R logo">
              <a:extLst>
                <a:ext uri="{FF2B5EF4-FFF2-40B4-BE49-F238E27FC236}">
                  <a16:creationId xmlns:a16="http://schemas.microsoft.com/office/drawing/2014/main" id="{A0763DED-275F-1032-1CE9-49ABF3AC65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Calibri" panose="020F0502020204030204" pitchFamily="34" charset="0"/>
                <a:cs typeface="Calibri" panose="020F0502020204030204" pitchFamily="34" charset="0"/>
              </a:endParaRPr>
            </a:p>
          </p:txBody>
        </p:sp>
        <p:pic>
          <p:nvPicPr>
            <p:cNvPr id="63" name="図 62">
              <a:extLst>
                <a:ext uri="{FF2B5EF4-FFF2-40B4-BE49-F238E27FC236}">
                  <a16:creationId xmlns:a16="http://schemas.microsoft.com/office/drawing/2014/main" id="{323852AF-358C-50BE-2654-C5AFE0210F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0676" y="2627588"/>
              <a:ext cx="372467" cy="605260"/>
            </a:xfrm>
            <a:prstGeom prst="rect">
              <a:avLst/>
            </a:prstGeom>
          </p:spPr>
        </p:pic>
        <p:pic>
          <p:nvPicPr>
            <p:cNvPr id="64" name="図 63">
              <a:extLst>
                <a:ext uri="{FF2B5EF4-FFF2-40B4-BE49-F238E27FC236}">
                  <a16:creationId xmlns:a16="http://schemas.microsoft.com/office/drawing/2014/main" id="{DC6B27C9-F998-303F-94CE-8C7F48971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8561" y="1887498"/>
              <a:ext cx="246496" cy="400557"/>
            </a:xfrm>
            <a:prstGeom prst="rect">
              <a:avLst/>
            </a:prstGeom>
          </p:spPr>
        </p:pic>
        <p:pic>
          <p:nvPicPr>
            <p:cNvPr id="65" name="図 64">
              <a:extLst>
                <a:ext uri="{FF2B5EF4-FFF2-40B4-BE49-F238E27FC236}">
                  <a16:creationId xmlns:a16="http://schemas.microsoft.com/office/drawing/2014/main" id="{B1FA0E17-E959-5473-99F0-46A1BF1C9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004532" y="3346237"/>
              <a:ext cx="372467" cy="755621"/>
            </a:xfrm>
            <a:prstGeom prst="rect">
              <a:avLst/>
            </a:prstGeom>
          </p:spPr>
        </p:pic>
        <p:pic>
          <p:nvPicPr>
            <p:cNvPr id="66" name="図 65">
              <a:extLst>
                <a:ext uri="{FF2B5EF4-FFF2-40B4-BE49-F238E27FC236}">
                  <a16:creationId xmlns:a16="http://schemas.microsoft.com/office/drawing/2014/main" id="{B6B1717B-39E9-01F9-963D-77708A641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003661" y="4882228"/>
              <a:ext cx="372467" cy="755621"/>
            </a:xfrm>
            <a:prstGeom prst="rect">
              <a:avLst/>
            </a:prstGeom>
          </p:spPr>
        </p:pic>
        <p:sp>
          <p:nvSpPr>
            <p:cNvPr id="68" name="テキスト ボックス 67">
              <a:extLst>
                <a:ext uri="{FF2B5EF4-FFF2-40B4-BE49-F238E27FC236}">
                  <a16:creationId xmlns:a16="http://schemas.microsoft.com/office/drawing/2014/main" id="{12C6F3E5-FBBD-F4CF-C9EE-D8EC66486BE3}"/>
                </a:ext>
              </a:extLst>
            </p:cNvPr>
            <p:cNvSpPr txBox="1"/>
            <p:nvPr/>
          </p:nvSpPr>
          <p:spPr>
            <a:xfrm>
              <a:off x="2369050" y="4414164"/>
              <a:ext cx="2618515" cy="461665"/>
            </a:xfrm>
            <a:prstGeom prst="rect">
              <a:avLst/>
            </a:prstGeom>
            <a:noFill/>
          </p:spPr>
          <p:txBody>
            <a:bodyPr wrap="square">
              <a:spAutoFit/>
            </a:bodyPr>
            <a:lstStyle/>
            <a:p>
              <a:pPr marL="171450" indent="-171450" algn="ctr">
                <a:buFont typeface="Wingdings" panose="05000000000000000000" pitchFamily="2" charset="2"/>
                <a:buChar char="ü"/>
              </a:pPr>
              <a:r>
                <a:rPr lang="en-US" altLang="zh-CN" sz="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Increasing spermatogonia cell proportion in cell suspension </a:t>
              </a:r>
              <a:endParaRPr lang="ja-JP" altLang="en-US" sz="1200" dirty="0">
                <a:solidFill>
                  <a:schemeClr val="accent1">
                    <a:lumMod val="50000"/>
                  </a:schemeClr>
                </a:solidFill>
                <a:latin typeface="Calibri" panose="020F0502020204030204" pitchFamily="34" charset="0"/>
                <a:cs typeface="Calibri" panose="020F0502020204030204" pitchFamily="34" charset="0"/>
              </a:endParaRPr>
            </a:p>
          </p:txBody>
        </p:sp>
      </p:grpSp>
      <p:grpSp>
        <p:nvGrpSpPr>
          <p:cNvPr id="21" name="グループ化 20">
            <a:extLst>
              <a:ext uri="{FF2B5EF4-FFF2-40B4-BE49-F238E27FC236}">
                <a16:creationId xmlns:a16="http://schemas.microsoft.com/office/drawing/2014/main" id="{53FB1EAB-809C-221B-A724-B125B4E77CE1}"/>
              </a:ext>
            </a:extLst>
          </p:cNvPr>
          <p:cNvGrpSpPr/>
          <p:nvPr/>
        </p:nvGrpSpPr>
        <p:grpSpPr>
          <a:xfrm>
            <a:off x="198561" y="929781"/>
            <a:ext cx="2044227" cy="5357213"/>
            <a:chOff x="731631" y="945617"/>
            <a:chExt cx="2044227" cy="5357213"/>
          </a:xfrm>
        </p:grpSpPr>
        <p:sp>
          <p:nvSpPr>
            <p:cNvPr id="22" name="四角形: 角を丸くする 21">
              <a:extLst>
                <a:ext uri="{FF2B5EF4-FFF2-40B4-BE49-F238E27FC236}">
                  <a16:creationId xmlns:a16="http://schemas.microsoft.com/office/drawing/2014/main" id="{247B9E94-743D-6C77-9F36-38B00D431B9F}"/>
                </a:ext>
              </a:extLst>
            </p:cNvPr>
            <p:cNvSpPr/>
            <p:nvPr/>
          </p:nvSpPr>
          <p:spPr>
            <a:xfrm>
              <a:off x="1151912" y="945617"/>
              <a:ext cx="1623946" cy="638478"/>
            </a:xfrm>
            <a:prstGeom prst="roundRect">
              <a:avLst/>
            </a:prstGeom>
            <a:solidFill>
              <a:schemeClr val="tx1">
                <a:lumMod val="85000"/>
                <a:lumOff val="15000"/>
              </a:schemeClr>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Calibri" panose="020F0502020204030204" pitchFamily="34" charset="0"/>
                  <a:ea typeface="Calibri" panose="020F0502020204030204" pitchFamily="34" charset="0"/>
                  <a:cs typeface="Calibri" panose="020F0502020204030204" pitchFamily="34" charset="0"/>
                </a:rPr>
                <a:t>Irradiation</a:t>
              </a:r>
            </a:p>
            <a:p>
              <a:pPr algn="ctr"/>
              <a:endParaRPr kumimoji="1" lang="ja-JP" altLang="en-US" dirty="0">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7B531949-95AF-54E5-39F5-6FF304FC69E7}"/>
                </a:ext>
              </a:extLst>
            </p:cNvPr>
            <p:cNvSpPr/>
            <p:nvPr/>
          </p:nvSpPr>
          <p:spPr>
            <a:xfrm>
              <a:off x="731882" y="1264856"/>
              <a:ext cx="2043975" cy="5037974"/>
            </a:xfrm>
            <a:prstGeom prst="rect">
              <a:avLst/>
            </a:prstGeom>
            <a:solidFill>
              <a:schemeClr val="bg1"/>
            </a:solidFill>
            <a:ln>
              <a:solidFill>
                <a:srgbClr val="1F1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cs typeface="Calibri" panose="020F0502020204030204" pitchFamily="34" charset="0"/>
              </a:endParaRPr>
            </a:p>
          </p:txBody>
        </p:sp>
        <p:pic>
          <p:nvPicPr>
            <p:cNvPr id="24" name="図 23">
              <a:extLst>
                <a:ext uri="{FF2B5EF4-FFF2-40B4-BE49-F238E27FC236}">
                  <a16:creationId xmlns:a16="http://schemas.microsoft.com/office/drawing/2014/main" id="{5AC508C5-806B-CD10-32E9-6B9C68562033}"/>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08944" y="2639534"/>
              <a:ext cx="1552476" cy="459993"/>
            </a:xfrm>
            <a:prstGeom prst="rect">
              <a:avLst/>
            </a:prstGeom>
          </p:spPr>
        </p:pic>
        <p:pic>
          <p:nvPicPr>
            <p:cNvPr id="25" name="Picture 2" descr="Irradiation Vector Images (over 3,800)">
              <a:extLst>
                <a:ext uri="{FF2B5EF4-FFF2-40B4-BE49-F238E27FC236}">
                  <a16:creationId xmlns:a16="http://schemas.microsoft.com/office/drawing/2014/main" id="{9E1177E8-DD32-7ADF-C0D0-2223031F45F0}"/>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974305" y="1584095"/>
              <a:ext cx="662215" cy="662215"/>
            </a:xfrm>
            <a:prstGeom prst="ellipse">
              <a:avLst/>
            </a:prstGeom>
            <a:solidFill>
              <a:srgbClr val="FF0000"/>
            </a:solidFill>
            <a:ln>
              <a:noFill/>
            </a:ln>
          </p:spPr>
        </p:pic>
        <p:grpSp>
          <p:nvGrpSpPr>
            <p:cNvPr id="26" name="グループ化 25">
              <a:extLst>
                <a:ext uri="{FF2B5EF4-FFF2-40B4-BE49-F238E27FC236}">
                  <a16:creationId xmlns:a16="http://schemas.microsoft.com/office/drawing/2014/main" id="{30BFD501-BD67-41D2-A1D1-CBC7174262AC}"/>
                </a:ext>
              </a:extLst>
            </p:cNvPr>
            <p:cNvGrpSpPr/>
            <p:nvPr/>
          </p:nvGrpSpPr>
          <p:grpSpPr>
            <a:xfrm rot="18493632">
              <a:off x="1738388" y="2247280"/>
              <a:ext cx="344814" cy="304616"/>
              <a:chOff x="812425" y="1619623"/>
              <a:chExt cx="548531" cy="398764"/>
            </a:xfrm>
          </p:grpSpPr>
          <p:sp>
            <p:nvSpPr>
              <p:cNvPr id="32" name="フリーフォーム: 図形 31">
                <a:extLst>
                  <a:ext uri="{FF2B5EF4-FFF2-40B4-BE49-F238E27FC236}">
                    <a16:creationId xmlns:a16="http://schemas.microsoft.com/office/drawing/2014/main" id="{DCEED687-6A33-454A-7BE9-9E3A169AF3BF}"/>
                  </a:ext>
                </a:extLst>
              </p:cNvPr>
              <p:cNvSpPr/>
              <p:nvPr/>
            </p:nvSpPr>
            <p:spPr>
              <a:xfrm>
                <a:off x="812427" y="1619623"/>
                <a:ext cx="548526" cy="63089"/>
              </a:xfrm>
              <a:custGeom>
                <a:avLst/>
                <a:gdLst>
                  <a:gd name="connsiteX0" fmla="*/ 0 w 548526"/>
                  <a:gd name="connsiteY0" fmla="*/ 61471 h 63089"/>
                  <a:gd name="connsiteX1" fmla="*/ 53676 w 548526"/>
                  <a:gd name="connsiteY1" fmla="*/ 1621 h 63089"/>
                  <a:gd name="connsiteX2" fmla="*/ 108822 w 548526"/>
                  <a:gd name="connsiteY2" fmla="*/ 62280 h 63089"/>
                  <a:gd name="connsiteX3" fmla="*/ 163234 w 548526"/>
                  <a:gd name="connsiteY3" fmla="*/ 812 h 63089"/>
                  <a:gd name="connsiteX4" fmla="*/ 218381 w 548526"/>
                  <a:gd name="connsiteY4" fmla="*/ 63088 h 63089"/>
                  <a:gd name="connsiteX5" fmla="*/ 273527 w 548526"/>
                  <a:gd name="connsiteY5" fmla="*/ 3 h 63089"/>
                  <a:gd name="connsiteX6" fmla="*/ 329409 w 548526"/>
                  <a:gd name="connsiteY6" fmla="*/ 59853 h 63089"/>
                  <a:gd name="connsiteX7" fmla="*/ 384556 w 548526"/>
                  <a:gd name="connsiteY7" fmla="*/ 3 h 63089"/>
                  <a:gd name="connsiteX8" fmla="*/ 436026 w 548526"/>
                  <a:gd name="connsiteY8" fmla="*/ 59044 h 63089"/>
                  <a:gd name="connsiteX9" fmla="*/ 494114 w 548526"/>
                  <a:gd name="connsiteY9" fmla="*/ 812 h 63089"/>
                  <a:gd name="connsiteX10" fmla="*/ 548526 w 548526"/>
                  <a:gd name="connsiteY10" fmla="*/ 59044 h 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26" h="63089" extrusionOk="0">
                    <a:moveTo>
                      <a:pt x="0" y="61471"/>
                    </a:moveTo>
                    <a:cubicBezTo>
                      <a:pt x="15897" y="30323"/>
                      <a:pt x="33830" y="2127"/>
                      <a:pt x="53676" y="1621"/>
                    </a:cubicBezTo>
                    <a:cubicBezTo>
                      <a:pt x="74716" y="2366"/>
                      <a:pt x="89784" y="62439"/>
                      <a:pt x="108822" y="62280"/>
                    </a:cubicBezTo>
                    <a:cubicBezTo>
                      <a:pt x="125058" y="64122"/>
                      <a:pt x="144771" y="1799"/>
                      <a:pt x="163234" y="812"/>
                    </a:cubicBezTo>
                    <a:cubicBezTo>
                      <a:pt x="178569" y="-653"/>
                      <a:pt x="202669" y="64499"/>
                      <a:pt x="218381" y="63088"/>
                    </a:cubicBezTo>
                    <a:cubicBezTo>
                      <a:pt x="237325" y="63021"/>
                      <a:pt x="255744" y="-943"/>
                      <a:pt x="273527" y="3"/>
                    </a:cubicBezTo>
                    <a:cubicBezTo>
                      <a:pt x="290706" y="-739"/>
                      <a:pt x="308990" y="61655"/>
                      <a:pt x="329409" y="59853"/>
                    </a:cubicBezTo>
                    <a:cubicBezTo>
                      <a:pt x="347801" y="58774"/>
                      <a:pt x="366630" y="354"/>
                      <a:pt x="384556" y="3"/>
                    </a:cubicBezTo>
                    <a:cubicBezTo>
                      <a:pt x="402839" y="156"/>
                      <a:pt x="419329" y="59286"/>
                      <a:pt x="436026" y="59044"/>
                    </a:cubicBezTo>
                    <a:cubicBezTo>
                      <a:pt x="451129" y="58668"/>
                      <a:pt x="475605" y="1009"/>
                      <a:pt x="494114" y="812"/>
                    </a:cubicBezTo>
                    <a:cubicBezTo>
                      <a:pt x="514906" y="3851"/>
                      <a:pt x="530861" y="31642"/>
                      <a:pt x="548526" y="59044"/>
                    </a:cubicBezTo>
                  </a:path>
                </a:pathLst>
              </a:custGeom>
              <a:noFill/>
              <a:ln w="19050">
                <a:solidFill>
                  <a:srgbClr val="FFC000"/>
                </a:solidFill>
                <a:extLst>
                  <a:ext uri="{C807C97D-BFC1-408E-A445-0C87EB9F89A2}">
                    <ask:lineSketchStyleProps xmlns:ask="http://schemas.microsoft.com/office/drawing/2018/sketchyshapes" sd="1219033472">
                      <a:custGeom>
                        <a:avLst/>
                        <a:gdLst>
                          <a:gd name="connsiteX0" fmla="*/ 0 w 7180447"/>
                          <a:gd name="connsiteY0" fmla="*/ 731562 h 750814"/>
                          <a:gd name="connsiteX1" fmla="*/ 702645 w 7180447"/>
                          <a:gd name="connsiteY1" fmla="*/ 19292 h 750814"/>
                          <a:gd name="connsiteX2" fmla="*/ 1424539 w 7180447"/>
                          <a:gd name="connsiteY2" fmla="*/ 741187 h 750814"/>
                          <a:gd name="connsiteX3" fmla="*/ 2136809 w 7180447"/>
                          <a:gd name="connsiteY3" fmla="*/ 9667 h 750814"/>
                          <a:gd name="connsiteX4" fmla="*/ 2858704 w 7180447"/>
                          <a:gd name="connsiteY4" fmla="*/ 750812 h 750814"/>
                          <a:gd name="connsiteX5" fmla="*/ 3580598 w 7180447"/>
                          <a:gd name="connsiteY5" fmla="*/ 42 h 750814"/>
                          <a:gd name="connsiteX6" fmla="*/ 4312118 w 7180447"/>
                          <a:gd name="connsiteY6" fmla="*/ 712311 h 750814"/>
                          <a:gd name="connsiteX7" fmla="*/ 5034013 w 7180447"/>
                          <a:gd name="connsiteY7" fmla="*/ 42 h 750814"/>
                          <a:gd name="connsiteX8" fmla="*/ 5707782 w 7180447"/>
                          <a:gd name="connsiteY8" fmla="*/ 702686 h 750814"/>
                          <a:gd name="connsiteX9" fmla="*/ 6468177 w 7180447"/>
                          <a:gd name="connsiteY9" fmla="*/ 9667 h 750814"/>
                          <a:gd name="connsiteX10" fmla="*/ 7180447 w 7180447"/>
                          <a:gd name="connsiteY10" fmla="*/ 702686 h 7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0447" h="750814">
                            <a:moveTo>
                              <a:pt x="0" y="731562"/>
                            </a:moveTo>
                            <a:cubicBezTo>
                              <a:pt x="232611" y="374625"/>
                              <a:pt x="465222" y="17688"/>
                              <a:pt x="702645" y="19292"/>
                            </a:cubicBezTo>
                            <a:cubicBezTo>
                              <a:pt x="940068" y="20896"/>
                              <a:pt x="1185512" y="742791"/>
                              <a:pt x="1424539" y="741187"/>
                            </a:cubicBezTo>
                            <a:cubicBezTo>
                              <a:pt x="1663566" y="739583"/>
                              <a:pt x="1897782" y="8063"/>
                              <a:pt x="2136809" y="9667"/>
                            </a:cubicBezTo>
                            <a:cubicBezTo>
                              <a:pt x="2375836" y="11271"/>
                              <a:pt x="2618073" y="752416"/>
                              <a:pt x="2858704" y="750812"/>
                            </a:cubicBezTo>
                            <a:cubicBezTo>
                              <a:pt x="3099335" y="749208"/>
                              <a:pt x="3338362" y="6459"/>
                              <a:pt x="3580598" y="42"/>
                            </a:cubicBezTo>
                            <a:cubicBezTo>
                              <a:pt x="3822834" y="-6375"/>
                              <a:pt x="4069882" y="712311"/>
                              <a:pt x="4312118" y="712311"/>
                            </a:cubicBezTo>
                            <a:cubicBezTo>
                              <a:pt x="4554354" y="712311"/>
                              <a:pt x="4801402" y="1646"/>
                              <a:pt x="5034013" y="42"/>
                            </a:cubicBezTo>
                            <a:cubicBezTo>
                              <a:pt x="5266624" y="-1562"/>
                              <a:pt x="5468755" y="701082"/>
                              <a:pt x="5707782" y="702686"/>
                            </a:cubicBezTo>
                            <a:cubicBezTo>
                              <a:pt x="5946809" y="704290"/>
                              <a:pt x="6222733" y="9667"/>
                              <a:pt x="6468177" y="9667"/>
                            </a:cubicBezTo>
                            <a:cubicBezTo>
                              <a:pt x="6713621" y="9667"/>
                              <a:pt x="6947034" y="356176"/>
                              <a:pt x="7180447" y="70268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3" name="フリーフォーム: 図形 32">
                <a:extLst>
                  <a:ext uri="{FF2B5EF4-FFF2-40B4-BE49-F238E27FC236}">
                    <a16:creationId xmlns:a16="http://schemas.microsoft.com/office/drawing/2014/main" id="{F8524BC2-CC2D-0330-5C00-BE4F7E6BB7D8}"/>
                  </a:ext>
                </a:extLst>
              </p:cNvPr>
              <p:cNvSpPr/>
              <p:nvPr/>
            </p:nvSpPr>
            <p:spPr>
              <a:xfrm>
                <a:off x="812428" y="1783189"/>
                <a:ext cx="548528" cy="63089"/>
              </a:xfrm>
              <a:custGeom>
                <a:avLst/>
                <a:gdLst>
                  <a:gd name="connsiteX0" fmla="*/ 0 w 548528"/>
                  <a:gd name="connsiteY0" fmla="*/ 61471 h 63089"/>
                  <a:gd name="connsiteX1" fmla="*/ 53676 w 548528"/>
                  <a:gd name="connsiteY1" fmla="*/ 1621 h 63089"/>
                  <a:gd name="connsiteX2" fmla="*/ 108823 w 548528"/>
                  <a:gd name="connsiteY2" fmla="*/ 62280 h 63089"/>
                  <a:gd name="connsiteX3" fmla="*/ 163234 w 548528"/>
                  <a:gd name="connsiteY3" fmla="*/ 812 h 63089"/>
                  <a:gd name="connsiteX4" fmla="*/ 218381 w 548528"/>
                  <a:gd name="connsiteY4" fmla="*/ 63088 h 63089"/>
                  <a:gd name="connsiteX5" fmla="*/ 273528 w 548528"/>
                  <a:gd name="connsiteY5" fmla="*/ 3 h 63089"/>
                  <a:gd name="connsiteX6" fmla="*/ 329410 w 548528"/>
                  <a:gd name="connsiteY6" fmla="*/ 59853 h 63089"/>
                  <a:gd name="connsiteX7" fmla="*/ 384557 w 548528"/>
                  <a:gd name="connsiteY7" fmla="*/ 3 h 63089"/>
                  <a:gd name="connsiteX8" fmla="*/ 436028 w 548528"/>
                  <a:gd name="connsiteY8" fmla="*/ 59044 h 63089"/>
                  <a:gd name="connsiteX9" fmla="*/ 494116 w 548528"/>
                  <a:gd name="connsiteY9" fmla="*/ 812 h 63089"/>
                  <a:gd name="connsiteX10" fmla="*/ 548528 w 548528"/>
                  <a:gd name="connsiteY10" fmla="*/ 59044 h 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28" h="63089" extrusionOk="0">
                    <a:moveTo>
                      <a:pt x="0" y="61471"/>
                    </a:moveTo>
                    <a:cubicBezTo>
                      <a:pt x="15897" y="30323"/>
                      <a:pt x="33830" y="2127"/>
                      <a:pt x="53676" y="1621"/>
                    </a:cubicBezTo>
                    <a:cubicBezTo>
                      <a:pt x="72968" y="1998"/>
                      <a:pt x="89900" y="62435"/>
                      <a:pt x="108823" y="62280"/>
                    </a:cubicBezTo>
                    <a:cubicBezTo>
                      <a:pt x="125679" y="63515"/>
                      <a:pt x="144694" y="2233"/>
                      <a:pt x="163234" y="812"/>
                    </a:cubicBezTo>
                    <a:cubicBezTo>
                      <a:pt x="179829" y="36"/>
                      <a:pt x="200255" y="63346"/>
                      <a:pt x="218381" y="63088"/>
                    </a:cubicBezTo>
                    <a:cubicBezTo>
                      <a:pt x="237326" y="63021"/>
                      <a:pt x="255745" y="-943"/>
                      <a:pt x="273528" y="3"/>
                    </a:cubicBezTo>
                    <a:cubicBezTo>
                      <a:pt x="289756" y="-885"/>
                      <a:pt x="310340" y="60386"/>
                      <a:pt x="329410" y="59853"/>
                    </a:cubicBezTo>
                    <a:cubicBezTo>
                      <a:pt x="347552" y="56393"/>
                      <a:pt x="366579" y="428"/>
                      <a:pt x="384557" y="3"/>
                    </a:cubicBezTo>
                    <a:cubicBezTo>
                      <a:pt x="405457" y="1620"/>
                      <a:pt x="419444" y="59313"/>
                      <a:pt x="436028" y="59044"/>
                    </a:cubicBezTo>
                    <a:cubicBezTo>
                      <a:pt x="451131" y="58668"/>
                      <a:pt x="475607" y="1009"/>
                      <a:pt x="494116" y="812"/>
                    </a:cubicBezTo>
                    <a:cubicBezTo>
                      <a:pt x="514908" y="3851"/>
                      <a:pt x="530863" y="31642"/>
                      <a:pt x="548528" y="59044"/>
                    </a:cubicBezTo>
                  </a:path>
                </a:pathLst>
              </a:custGeom>
              <a:noFill/>
              <a:ln w="19050">
                <a:solidFill>
                  <a:srgbClr val="FFC000"/>
                </a:solidFill>
                <a:extLst>
                  <a:ext uri="{C807C97D-BFC1-408E-A445-0C87EB9F89A2}">
                    <ask:lineSketchStyleProps xmlns:ask="http://schemas.microsoft.com/office/drawing/2018/sketchyshapes" sd="1219033472">
                      <a:custGeom>
                        <a:avLst/>
                        <a:gdLst>
                          <a:gd name="connsiteX0" fmla="*/ 0 w 7180447"/>
                          <a:gd name="connsiteY0" fmla="*/ 731562 h 750814"/>
                          <a:gd name="connsiteX1" fmla="*/ 702645 w 7180447"/>
                          <a:gd name="connsiteY1" fmla="*/ 19292 h 750814"/>
                          <a:gd name="connsiteX2" fmla="*/ 1424539 w 7180447"/>
                          <a:gd name="connsiteY2" fmla="*/ 741187 h 750814"/>
                          <a:gd name="connsiteX3" fmla="*/ 2136809 w 7180447"/>
                          <a:gd name="connsiteY3" fmla="*/ 9667 h 750814"/>
                          <a:gd name="connsiteX4" fmla="*/ 2858704 w 7180447"/>
                          <a:gd name="connsiteY4" fmla="*/ 750812 h 750814"/>
                          <a:gd name="connsiteX5" fmla="*/ 3580598 w 7180447"/>
                          <a:gd name="connsiteY5" fmla="*/ 42 h 750814"/>
                          <a:gd name="connsiteX6" fmla="*/ 4312118 w 7180447"/>
                          <a:gd name="connsiteY6" fmla="*/ 712311 h 750814"/>
                          <a:gd name="connsiteX7" fmla="*/ 5034013 w 7180447"/>
                          <a:gd name="connsiteY7" fmla="*/ 42 h 750814"/>
                          <a:gd name="connsiteX8" fmla="*/ 5707782 w 7180447"/>
                          <a:gd name="connsiteY8" fmla="*/ 702686 h 750814"/>
                          <a:gd name="connsiteX9" fmla="*/ 6468177 w 7180447"/>
                          <a:gd name="connsiteY9" fmla="*/ 9667 h 750814"/>
                          <a:gd name="connsiteX10" fmla="*/ 7180447 w 7180447"/>
                          <a:gd name="connsiteY10" fmla="*/ 702686 h 7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0447" h="750814">
                            <a:moveTo>
                              <a:pt x="0" y="731562"/>
                            </a:moveTo>
                            <a:cubicBezTo>
                              <a:pt x="232611" y="374625"/>
                              <a:pt x="465222" y="17688"/>
                              <a:pt x="702645" y="19292"/>
                            </a:cubicBezTo>
                            <a:cubicBezTo>
                              <a:pt x="940068" y="20896"/>
                              <a:pt x="1185512" y="742791"/>
                              <a:pt x="1424539" y="741187"/>
                            </a:cubicBezTo>
                            <a:cubicBezTo>
                              <a:pt x="1663566" y="739583"/>
                              <a:pt x="1897782" y="8063"/>
                              <a:pt x="2136809" y="9667"/>
                            </a:cubicBezTo>
                            <a:cubicBezTo>
                              <a:pt x="2375836" y="11271"/>
                              <a:pt x="2618073" y="752416"/>
                              <a:pt x="2858704" y="750812"/>
                            </a:cubicBezTo>
                            <a:cubicBezTo>
                              <a:pt x="3099335" y="749208"/>
                              <a:pt x="3338362" y="6459"/>
                              <a:pt x="3580598" y="42"/>
                            </a:cubicBezTo>
                            <a:cubicBezTo>
                              <a:pt x="3822834" y="-6375"/>
                              <a:pt x="4069882" y="712311"/>
                              <a:pt x="4312118" y="712311"/>
                            </a:cubicBezTo>
                            <a:cubicBezTo>
                              <a:pt x="4554354" y="712311"/>
                              <a:pt x="4801402" y="1646"/>
                              <a:pt x="5034013" y="42"/>
                            </a:cubicBezTo>
                            <a:cubicBezTo>
                              <a:pt x="5266624" y="-1562"/>
                              <a:pt x="5468755" y="701082"/>
                              <a:pt x="5707782" y="702686"/>
                            </a:cubicBezTo>
                            <a:cubicBezTo>
                              <a:pt x="5946809" y="704290"/>
                              <a:pt x="6222733" y="9667"/>
                              <a:pt x="6468177" y="9667"/>
                            </a:cubicBezTo>
                            <a:cubicBezTo>
                              <a:pt x="6713621" y="9667"/>
                              <a:pt x="6947034" y="356176"/>
                              <a:pt x="7180447" y="70268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4" name="フリーフォーム: 図形 33">
                <a:extLst>
                  <a:ext uri="{FF2B5EF4-FFF2-40B4-BE49-F238E27FC236}">
                    <a16:creationId xmlns:a16="http://schemas.microsoft.com/office/drawing/2014/main" id="{032B7270-1B1A-F310-0158-50A55C8D4577}"/>
                  </a:ext>
                </a:extLst>
              </p:cNvPr>
              <p:cNvSpPr/>
              <p:nvPr/>
            </p:nvSpPr>
            <p:spPr>
              <a:xfrm>
                <a:off x="812425" y="1955298"/>
                <a:ext cx="548527" cy="63089"/>
              </a:xfrm>
              <a:custGeom>
                <a:avLst/>
                <a:gdLst>
                  <a:gd name="connsiteX0" fmla="*/ 0 w 548527"/>
                  <a:gd name="connsiteY0" fmla="*/ 61471 h 63089"/>
                  <a:gd name="connsiteX1" fmla="*/ 53676 w 548527"/>
                  <a:gd name="connsiteY1" fmla="*/ 1621 h 63089"/>
                  <a:gd name="connsiteX2" fmla="*/ 108823 w 548527"/>
                  <a:gd name="connsiteY2" fmla="*/ 62280 h 63089"/>
                  <a:gd name="connsiteX3" fmla="*/ 163234 w 548527"/>
                  <a:gd name="connsiteY3" fmla="*/ 812 h 63089"/>
                  <a:gd name="connsiteX4" fmla="*/ 218381 w 548527"/>
                  <a:gd name="connsiteY4" fmla="*/ 63088 h 63089"/>
                  <a:gd name="connsiteX5" fmla="*/ 273528 w 548527"/>
                  <a:gd name="connsiteY5" fmla="*/ 3 h 63089"/>
                  <a:gd name="connsiteX6" fmla="*/ 329410 w 548527"/>
                  <a:gd name="connsiteY6" fmla="*/ 59853 h 63089"/>
                  <a:gd name="connsiteX7" fmla="*/ 384557 w 548527"/>
                  <a:gd name="connsiteY7" fmla="*/ 3 h 63089"/>
                  <a:gd name="connsiteX8" fmla="*/ 436027 w 548527"/>
                  <a:gd name="connsiteY8" fmla="*/ 59044 h 63089"/>
                  <a:gd name="connsiteX9" fmla="*/ 494115 w 548527"/>
                  <a:gd name="connsiteY9" fmla="*/ 812 h 63089"/>
                  <a:gd name="connsiteX10" fmla="*/ 548527 w 548527"/>
                  <a:gd name="connsiteY10" fmla="*/ 59044 h 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27" h="63089" extrusionOk="0">
                    <a:moveTo>
                      <a:pt x="0" y="61471"/>
                    </a:moveTo>
                    <a:cubicBezTo>
                      <a:pt x="15897" y="30323"/>
                      <a:pt x="33830" y="2127"/>
                      <a:pt x="53676" y="1621"/>
                    </a:cubicBezTo>
                    <a:cubicBezTo>
                      <a:pt x="72968" y="1998"/>
                      <a:pt x="89900" y="62435"/>
                      <a:pt x="108823" y="62280"/>
                    </a:cubicBezTo>
                    <a:cubicBezTo>
                      <a:pt x="125058" y="64122"/>
                      <a:pt x="144771" y="1799"/>
                      <a:pt x="163234" y="812"/>
                    </a:cubicBezTo>
                    <a:cubicBezTo>
                      <a:pt x="179829" y="36"/>
                      <a:pt x="200255" y="63346"/>
                      <a:pt x="218381" y="63088"/>
                    </a:cubicBezTo>
                    <a:cubicBezTo>
                      <a:pt x="237325" y="63021"/>
                      <a:pt x="255745" y="-943"/>
                      <a:pt x="273528" y="3"/>
                    </a:cubicBezTo>
                    <a:cubicBezTo>
                      <a:pt x="290707" y="-739"/>
                      <a:pt x="308991" y="61655"/>
                      <a:pt x="329410" y="59853"/>
                    </a:cubicBezTo>
                    <a:cubicBezTo>
                      <a:pt x="347802" y="58774"/>
                      <a:pt x="366631" y="354"/>
                      <a:pt x="384557" y="3"/>
                    </a:cubicBezTo>
                    <a:cubicBezTo>
                      <a:pt x="405456" y="1620"/>
                      <a:pt x="419443" y="59313"/>
                      <a:pt x="436027" y="59044"/>
                    </a:cubicBezTo>
                    <a:cubicBezTo>
                      <a:pt x="451130" y="58668"/>
                      <a:pt x="475606" y="1009"/>
                      <a:pt x="494115" y="812"/>
                    </a:cubicBezTo>
                    <a:cubicBezTo>
                      <a:pt x="514907" y="3851"/>
                      <a:pt x="530862" y="31642"/>
                      <a:pt x="548527" y="59044"/>
                    </a:cubicBezTo>
                  </a:path>
                </a:pathLst>
              </a:custGeom>
              <a:noFill/>
              <a:ln w="19050">
                <a:solidFill>
                  <a:srgbClr val="FFC000"/>
                </a:solidFill>
                <a:extLst>
                  <a:ext uri="{C807C97D-BFC1-408E-A445-0C87EB9F89A2}">
                    <ask:lineSketchStyleProps xmlns:ask="http://schemas.microsoft.com/office/drawing/2018/sketchyshapes" sd="1219033472">
                      <a:custGeom>
                        <a:avLst/>
                        <a:gdLst>
                          <a:gd name="connsiteX0" fmla="*/ 0 w 7180447"/>
                          <a:gd name="connsiteY0" fmla="*/ 731562 h 750814"/>
                          <a:gd name="connsiteX1" fmla="*/ 702645 w 7180447"/>
                          <a:gd name="connsiteY1" fmla="*/ 19292 h 750814"/>
                          <a:gd name="connsiteX2" fmla="*/ 1424539 w 7180447"/>
                          <a:gd name="connsiteY2" fmla="*/ 741187 h 750814"/>
                          <a:gd name="connsiteX3" fmla="*/ 2136809 w 7180447"/>
                          <a:gd name="connsiteY3" fmla="*/ 9667 h 750814"/>
                          <a:gd name="connsiteX4" fmla="*/ 2858704 w 7180447"/>
                          <a:gd name="connsiteY4" fmla="*/ 750812 h 750814"/>
                          <a:gd name="connsiteX5" fmla="*/ 3580598 w 7180447"/>
                          <a:gd name="connsiteY5" fmla="*/ 42 h 750814"/>
                          <a:gd name="connsiteX6" fmla="*/ 4312118 w 7180447"/>
                          <a:gd name="connsiteY6" fmla="*/ 712311 h 750814"/>
                          <a:gd name="connsiteX7" fmla="*/ 5034013 w 7180447"/>
                          <a:gd name="connsiteY7" fmla="*/ 42 h 750814"/>
                          <a:gd name="connsiteX8" fmla="*/ 5707782 w 7180447"/>
                          <a:gd name="connsiteY8" fmla="*/ 702686 h 750814"/>
                          <a:gd name="connsiteX9" fmla="*/ 6468177 w 7180447"/>
                          <a:gd name="connsiteY9" fmla="*/ 9667 h 750814"/>
                          <a:gd name="connsiteX10" fmla="*/ 7180447 w 7180447"/>
                          <a:gd name="connsiteY10" fmla="*/ 702686 h 7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0447" h="750814">
                            <a:moveTo>
                              <a:pt x="0" y="731562"/>
                            </a:moveTo>
                            <a:cubicBezTo>
                              <a:pt x="232611" y="374625"/>
                              <a:pt x="465222" y="17688"/>
                              <a:pt x="702645" y="19292"/>
                            </a:cubicBezTo>
                            <a:cubicBezTo>
                              <a:pt x="940068" y="20896"/>
                              <a:pt x="1185512" y="742791"/>
                              <a:pt x="1424539" y="741187"/>
                            </a:cubicBezTo>
                            <a:cubicBezTo>
                              <a:pt x="1663566" y="739583"/>
                              <a:pt x="1897782" y="8063"/>
                              <a:pt x="2136809" y="9667"/>
                            </a:cubicBezTo>
                            <a:cubicBezTo>
                              <a:pt x="2375836" y="11271"/>
                              <a:pt x="2618073" y="752416"/>
                              <a:pt x="2858704" y="750812"/>
                            </a:cubicBezTo>
                            <a:cubicBezTo>
                              <a:pt x="3099335" y="749208"/>
                              <a:pt x="3338362" y="6459"/>
                              <a:pt x="3580598" y="42"/>
                            </a:cubicBezTo>
                            <a:cubicBezTo>
                              <a:pt x="3822834" y="-6375"/>
                              <a:pt x="4069882" y="712311"/>
                              <a:pt x="4312118" y="712311"/>
                            </a:cubicBezTo>
                            <a:cubicBezTo>
                              <a:pt x="4554354" y="712311"/>
                              <a:pt x="4801402" y="1646"/>
                              <a:pt x="5034013" y="42"/>
                            </a:cubicBezTo>
                            <a:cubicBezTo>
                              <a:pt x="5266624" y="-1562"/>
                              <a:pt x="5468755" y="701082"/>
                              <a:pt x="5707782" y="702686"/>
                            </a:cubicBezTo>
                            <a:cubicBezTo>
                              <a:pt x="5946809" y="704290"/>
                              <a:pt x="6222733" y="9667"/>
                              <a:pt x="6468177" y="9667"/>
                            </a:cubicBezTo>
                            <a:cubicBezTo>
                              <a:pt x="6713621" y="9667"/>
                              <a:pt x="6947034" y="356176"/>
                              <a:pt x="7180447" y="70268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pic>
          <p:nvPicPr>
            <p:cNvPr id="27" name="図 26">
              <a:extLst>
                <a:ext uri="{FF2B5EF4-FFF2-40B4-BE49-F238E27FC236}">
                  <a16:creationId xmlns:a16="http://schemas.microsoft.com/office/drawing/2014/main" id="{C9D2C2F4-4C2A-B7E8-2B18-6066CBA72FF0}"/>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06382" y="4637686"/>
              <a:ext cx="1552476" cy="459993"/>
            </a:xfrm>
            <a:prstGeom prst="rect">
              <a:avLst/>
            </a:prstGeom>
          </p:spPr>
        </p:pic>
        <p:grpSp>
          <p:nvGrpSpPr>
            <p:cNvPr id="28" name="グループ化 27">
              <a:extLst>
                <a:ext uri="{FF2B5EF4-FFF2-40B4-BE49-F238E27FC236}">
                  <a16:creationId xmlns:a16="http://schemas.microsoft.com/office/drawing/2014/main" id="{F19D35DD-3A13-8AD9-4E1C-4A5ADE20D289}"/>
                </a:ext>
              </a:extLst>
            </p:cNvPr>
            <p:cNvGrpSpPr/>
            <p:nvPr/>
          </p:nvGrpSpPr>
          <p:grpSpPr>
            <a:xfrm>
              <a:off x="1042308" y="5392340"/>
              <a:ext cx="1280153" cy="464953"/>
              <a:chOff x="1042308" y="5392340"/>
              <a:chExt cx="1280153" cy="464953"/>
            </a:xfrm>
          </p:grpSpPr>
          <p:sp>
            <p:nvSpPr>
              <p:cNvPr id="30" name="テキスト ボックス 29">
                <a:extLst>
                  <a:ext uri="{FF2B5EF4-FFF2-40B4-BE49-F238E27FC236}">
                    <a16:creationId xmlns:a16="http://schemas.microsoft.com/office/drawing/2014/main" id="{06BD49BF-3A14-FFC6-2151-4462DE868C04}"/>
                  </a:ext>
                </a:extLst>
              </p:cNvPr>
              <p:cNvSpPr txBox="1"/>
              <p:nvPr/>
            </p:nvSpPr>
            <p:spPr>
              <a:xfrm>
                <a:off x="1543273" y="5440150"/>
                <a:ext cx="779188" cy="338554"/>
              </a:xfrm>
              <a:prstGeom prst="rect">
                <a:avLst/>
              </a:prstGeom>
              <a:noFill/>
            </p:spPr>
            <p:txBody>
              <a:bodyPr wrap="none" rtlCol="0">
                <a:spAutoFit/>
              </a:bodyPr>
              <a:lstStyle/>
              <a:p>
                <a:r>
                  <a:rPr kumimoji="1"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1" lang="en-US" altLang="zh-CN"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week</a:t>
                </a:r>
                <a:endParaRPr kumimoji="1" lang="ja-JP" altLang="en-US"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31" name="グラフィックス 30" descr="砂時計: 終了 単色塗りつぶし">
                <a:extLst>
                  <a:ext uri="{FF2B5EF4-FFF2-40B4-BE49-F238E27FC236}">
                    <a16:creationId xmlns:a16="http://schemas.microsoft.com/office/drawing/2014/main" id="{BF6A5E27-2BB6-1C99-5D47-31FCC639247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42308" y="5392340"/>
                <a:ext cx="464953" cy="464953"/>
              </a:xfrm>
              <a:prstGeom prst="rect">
                <a:avLst/>
              </a:prstGeom>
            </p:spPr>
          </p:pic>
        </p:grpSp>
        <p:sp>
          <p:nvSpPr>
            <p:cNvPr id="29" name="テキスト ボックス 28">
              <a:extLst>
                <a:ext uri="{FF2B5EF4-FFF2-40B4-BE49-F238E27FC236}">
                  <a16:creationId xmlns:a16="http://schemas.microsoft.com/office/drawing/2014/main" id="{3C98E459-F418-4652-04E7-7B12F8DC58F9}"/>
                </a:ext>
              </a:extLst>
            </p:cNvPr>
            <p:cNvSpPr txBox="1"/>
            <p:nvPr/>
          </p:nvSpPr>
          <p:spPr>
            <a:xfrm>
              <a:off x="731631" y="1724370"/>
              <a:ext cx="1204368" cy="338554"/>
            </a:xfrm>
            <a:prstGeom prst="rect">
              <a:avLst/>
            </a:prstGeom>
            <a:noFill/>
          </p:spPr>
          <p:txBody>
            <a:bodyPr wrap="none" rtlCol="0">
              <a:spAutoFit/>
            </a:bodyPr>
            <a:lstStyle/>
            <a:p>
              <a:pPr algn="ct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Cs</a:t>
              </a:r>
              <a:r>
                <a:rPr lang="en-US" altLang="ja-JP" sz="1600" baseline="30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137</a:t>
              </a:r>
              <a:r>
                <a:rPr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kumimoji="1" lang="en-US" altLang="ja-JP"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0.5 </a:t>
              </a:r>
              <a:r>
                <a:rPr kumimoji="1" lang="en-US" altLang="ja-JP" sz="1600" dirty="0" err="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Gy</a:t>
              </a:r>
              <a:endParaRPr kumimoji="1" lang="ja-JP" altLang="en-US" sz="1600" dirty="0">
                <a:solidFill>
                  <a:schemeClr val="accent1">
                    <a:lumMod val="50000"/>
                  </a:schemeClr>
                </a:solidFill>
                <a:latin typeface="Calibri" panose="020F0502020204030204" pitchFamily="34" charset="0"/>
                <a:cs typeface="Calibri" panose="020F0502020204030204" pitchFamily="34" charset="0"/>
              </a:endParaRPr>
            </a:p>
          </p:txBody>
        </p:sp>
      </p:grpSp>
      <p:pic>
        <p:nvPicPr>
          <p:cNvPr id="6" name="図 5">
            <a:extLst>
              <a:ext uri="{FF2B5EF4-FFF2-40B4-BE49-F238E27FC236}">
                <a16:creationId xmlns:a16="http://schemas.microsoft.com/office/drawing/2014/main" id="{541F73AB-5F77-AA06-F135-EC4423F6C0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954" y="3539583"/>
            <a:ext cx="372467" cy="605260"/>
          </a:xfrm>
          <a:prstGeom prst="rect">
            <a:avLst/>
          </a:prstGeom>
        </p:spPr>
      </p:pic>
    </p:spTree>
    <p:extLst>
      <p:ext uri="{BB962C8B-B14F-4D97-AF65-F5344CB8AC3E}">
        <p14:creationId xmlns:p14="http://schemas.microsoft.com/office/powerpoint/2010/main" val="38662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 散布図&#10;&#10;自動的に生成された説明">
            <a:extLst>
              <a:ext uri="{FF2B5EF4-FFF2-40B4-BE49-F238E27FC236}">
                <a16:creationId xmlns:a16="http://schemas.microsoft.com/office/drawing/2014/main" id="{40A3DD81-7798-8BA8-BA77-A791AB6251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784032"/>
            <a:ext cx="1978135" cy="1978135"/>
          </a:xfrm>
          <a:prstGeom prst="rect">
            <a:avLst/>
          </a:prstGeom>
        </p:spPr>
      </p:pic>
      <p:pic>
        <p:nvPicPr>
          <p:cNvPr id="3" name="図 2" descr="グラフ, 散布図&#10;&#10;自動的に生成された説明">
            <a:extLst>
              <a:ext uri="{FF2B5EF4-FFF2-40B4-BE49-F238E27FC236}">
                <a16:creationId xmlns:a16="http://schemas.microsoft.com/office/drawing/2014/main" id="{EC3429DF-CC4D-0F39-B956-6D9B28D779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13" y="2482047"/>
            <a:ext cx="1644663" cy="1978135"/>
          </a:xfrm>
          <a:prstGeom prst="rect">
            <a:avLst/>
          </a:prstGeom>
        </p:spPr>
      </p:pic>
      <p:sp>
        <p:nvSpPr>
          <p:cNvPr id="5" name="正方形/長方形 4">
            <a:extLst>
              <a:ext uri="{FF2B5EF4-FFF2-40B4-BE49-F238E27FC236}">
                <a16:creationId xmlns:a16="http://schemas.microsoft.com/office/drawing/2014/main" id="{D1188CBC-ACC4-3FBF-72C4-02DE78B45F58}"/>
              </a:ext>
            </a:extLst>
          </p:cNvPr>
          <p:cNvSpPr/>
          <p:nvPr/>
        </p:nvSpPr>
        <p:spPr>
          <a:xfrm>
            <a:off x="178116" y="2271367"/>
            <a:ext cx="1607342" cy="11390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949BF1F-662A-01AF-22A6-86331E9F5378}"/>
              </a:ext>
            </a:extLst>
          </p:cNvPr>
          <p:cNvSpPr txBox="1"/>
          <p:nvPr/>
        </p:nvSpPr>
        <p:spPr>
          <a:xfrm>
            <a:off x="378142" y="2086701"/>
            <a:ext cx="1215312" cy="369332"/>
          </a:xfrm>
          <a:prstGeom prst="rect">
            <a:avLst/>
          </a:prstGeom>
          <a:noFill/>
        </p:spPr>
        <p:txBody>
          <a:bodyPr wrap="square" rtlCol="0">
            <a:spAutoFit/>
          </a:bodyPr>
          <a:lstStyle/>
          <a:p>
            <a:r>
              <a:rPr kumimoji="1" lang="en-US" altLang="ja-JP" dirty="0">
                <a:latin typeface="Calibri" panose="020F0502020204030204" pitchFamily="34" charset="0"/>
                <a:cs typeface="Calibri" panose="020F0502020204030204" pitchFamily="34" charset="0"/>
              </a:rPr>
              <a:t>Leydig Cell</a:t>
            </a:r>
            <a:endParaRPr kumimoji="1" lang="ja-JP" altLang="en-US" dirty="0">
              <a:latin typeface="Calibri" panose="020F0502020204030204" pitchFamily="34" charset="0"/>
              <a:cs typeface="Calibri" panose="020F0502020204030204" pitchFamily="34" charset="0"/>
            </a:endParaRPr>
          </a:p>
        </p:txBody>
      </p:sp>
      <p:sp>
        <p:nvSpPr>
          <p:cNvPr id="7" name="正方形/長方形 6">
            <a:extLst>
              <a:ext uri="{FF2B5EF4-FFF2-40B4-BE49-F238E27FC236}">
                <a16:creationId xmlns:a16="http://schemas.microsoft.com/office/drawing/2014/main" id="{19031A71-AC72-2A71-E45D-7024AE37790F}"/>
              </a:ext>
            </a:extLst>
          </p:cNvPr>
          <p:cNvSpPr/>
          <p:nvPr/>
        </p:nvSpPr>
        <p:spPr>
          <a:xfrm>
            <a:off x="178116" y="4543823"/>
            <a:ext cx="1607342" cy="11390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340BE03-183E-00AA-E68F-6C4CDA9595D7}"/>
              </a:ext>
            </a:extLst>
          </p:cNvPr>
          <p:cNvSpPr txBox="1"/>
          <p:nvPr/>
        </p:nvSpPr>
        <p:spPr>
          <a:xfrm>
            <a:off x="339589" y="4359157"/>
            <a:ext cx="1317787" cy="369332"/>
          </a:xfrm>
          <a:prstGeom prst="rect">
            <a:avLst/>
          </a:prstGeom>
          <a:noFill/>
        </p:spPr>
        <p:txBody>
          <a:bodyPr wrap="square" rtlCol="0">
            <a:spAutoFit/>
          </a:bodyPr>
          <a:lstStyle/>
          <a:p>
            <a:r>
              <a:rPr kumimoji="1" lang="en-US" altLang="ja-JP" dirty="0">
                <a:latin typeface="Calibri" panose="020F0502020204030204" pitchFamily="34" charset="0"/>
                <a:cs typeface="Calibri" panose="020F0502020204030204" pitchFamily="34" charset="0"/>
              </a:rPr>
              <a:t>Sertoli Cell</a:t>
            </a:r>
            <a:endParaRPr kumimoji="1" lang="ja-JP" altLang="en-US" dirty="0">
              <a:latin typeface="Calibri" panose="020F0502020204030204" pitchFamily="34" charset="0"/>
              <a:cs typeface="Calibri" panose="020F0502020204030204" pitchFamily="34" charset="0"/>
            </a:endParaRPr>
          </a:p>
        </p:txBody>
      </p:sp>
      <p:grpSp>
        <p:nvGrpSpPr>
          <p:cNvPr id="10" name="グループ化 9">
            <a:extLst>
              <a:ext uri="{FF2B5EF4-FFF2-40B4-BE49-F238E27FC236}">
                <a16:creationId xmlns:a16="http://schemas.microsoft.com/office/drawing/2014/main" id="{597176B8-8C0C-2B7B-D7D3-9A0C39F56484}"/>
              </a:ext>
            </a:extLst>
          </p:cNvPr>
          <p:cNvGrpSpPr/>
          <p:nvPr/>
        </p:nvGrpSpPr>
        <p:grpSpPr>
          <a:xfrm>
            <a:off x="6899322" y="4868011"/>
            <a:ext cx="4952227" cy="1978135"/>
            <a:chOff x="150580" y="4529331"/>
            <a:chExt cx="4952227" cy="1978135"/>
          </a:xfrm>
        </p:grpSpPr>
        <p:pic>
          <p:nvPicPr>
            <p:cNvPr id="11" name="図 10" descr="グラフ, 散布図&#10;&#10;自動的に生成された説明">
              <a:extLst>
                <a:ext uri="{FF2B5EF4-FFF2-40B4-BE49-F238E27FC236}">
                  <a16:creationId xmlns:a16="http://schemas.microsoft.com/office/drawing/2014/main" id="{53F87D16-D767-09A2-ECFA-60E7936BF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580" y="4529331"/>
              <a:ext cx="1978135" cy="1978135"/>
            </a:xfrm>
            <a:prstGeom prst="rect">
              <a:avLst/>
            </a:prstGeom>
          </p:spPr>
        </p:pic>
        <p:pic>
          <p:nvPicPr>
            <p:cNvPr id="12" name="図 11" descr="グラフ&#10;&#10;自動的に生成された説明">
              <a:extLst>
                <a:ext uri="{FF2B5EF4-FFF2-40B4-BE49-F238E27FC236}">
                  <a16:creationId xmlns:a16="http://schemas.microsoft.com/office/drawing/2014/main" id="{E284CC02-105C-94D5-516E-7F7B51A26C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104" y="4529331"/>
              <a:ext cx="1978135" cy="1978135"/>
            </a:xfrm>
            <a:prstGeom prst="rect">
              <a:avLst/>
            </a:prstGeom>
          </p:spPr>
        </p:pic>
        <p:pic>
          <p:nvPicPr>
            <p:cNvPr id="13" name="図 12" descr="グラフ, 散布図&#10;&#10;自動的に生成された説明">
              <a:extLst>
                <a:ext uri="{FF2B5EF4-FFF2-40B4-BE49-F238E27FC236}">
                  <a16:creationId xmlns:a16="http://schemas.microsoft.com/office/drawing/2014/main" id="{BF71F287-BA00-5BDA-8FDE-E2FE049FB72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49029" y="4529331"/>
              <a:ext cx="1653778" cy="1978135"/>
            </a:xfrm>
            <a:prstGeom prst="rect">
              <a:avLst/>
            </a:prstGeom>
          </p:spPr>
        </p:pic>
      </p:grpSp>
      <p:grpSp>
        <p:nvGrpSpPr>
          <p:cNvPr id="14" name="グループ化 13">
            <a:extLst>
              <a:ext uri="{FF2B5EF4-FFF2-40B4-BE49-F238E27FC236}">
                <a16:creationId xmlns:a16="http://schemas.microsoft.com/office/drawing/2014/main" id="{88A23ECC-66E4-FC55-AB81-FDE26905A279}"/>
              </a:ext>
            </a:extLst>
          </p:cNvPr>
          <p:cNvGrpSpPr/>
          <p:nvPr/>
        </p:nvGrpSpPr>
        <p:grpSpPr>
          <a:xfrm>
            <a:off x="6912022" y="2593461"/>
            <a:ext cx="4943124" cy="1978135"/>
            <a:chOff x="150579" y="2614840"/>
            <a:chExt cx="4943124" cy="1978135"/>
          </a:xfrm>
        </p:grpSpPr>
        <p:pic>
          <p:nvPicPr>
            <p:cNvPr id="15" name="図 14" descr="グラフ, 散布図&#10;&#10;自動的に生成された説明">
              <a:extLst>
                <a:ext uri="{FF2B5EF4-FFF2-40B4-BE49-F238E27FC236}">
                  <a16:creationId xmlns:a16="http://schemas.microsoft.com/office/drawing/2014/main" id="{C8F9227C-0407-D663-3428-78CBCE4198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0579" y="2614840"/>
              <a:ext cx="1978135" cy="1978135"/>
            </a:xfrm>
            <a:prstGeom prst="rect">
              <a:avLst/>
            </a:prstGeom>
          </p:spPr>
        </p:pic>
        <p:pic>
          <p:nvPicPr>
            <p:cNvPr id="16" name="図 15" descr="グラフ, 散布図&#10;&#10;自動的に生成された説明">
              <a:extLst>
                <a:ext uri="{FF2B5EF4-FFF2-40B4-BE49-F238E27FC236}">
                  <a16:creationId xmlns:a16="http://schemas.microsoft.com/office/drawing/2014/main" id="{B3B22BC2-09E8-D121-12EC-08F3B17872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87104" y="2614840"/>
              <a:ext cx="1978135" cy="1978135"/>
            </a:xfrm>
            <a:prstGeom prst="rect">
              <a:avLst/>
            </a:prstGeom>
          </p:spPr>
        </p:pic>
        <p:pic>
          <p:nvPicPr>
            <p:cNvPr id="17" name="図 16" descr="グラフ, 散布図&#10;&#10;自動的に生成された説明">
              <a:extLst>
                <a:ext uri="{FF2B5EF4-FFF2-40B4-BE49-F238E27FC236}">
                  <a16:creationId xmlns:a16="http://schemas.microsoft.com/office/drawing/2014/main" id="{088C6FA5-5446-ACC6-BF2F-2C914248D7A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39926" y="2614840"/>
              <a:ext cx="1653777" cy="1978135"/>
            </a:xfrm>
            <a:prstGeom prst="rect">
              <a:avLst/>
            </a:prstGeom>
          </p:spPr>
        </p:pic>
      </p:grpSp>
      <p:grpSp>
        <p:nvGrpSpPr>
          <p:cNvPr id="18" name="グループ化 17">
            <a:extLst>
              <a:ext uri="{FF2B5EF4-FFF2-40B4-BE49-F238E27FC236}">
                <a16:creationId xmlns:a16="http://schemas.microsoft.com/office/drawing/2014/main" id="{C2AA3F22-E551-0C2F-5688-4920CCC8D2E9}"/>
              </a:ext>
            </a:extLst>
          </p:cNvPr>
          <p:cNvGrpSpPr/>
          <p:nvPr/>
        </p:nvGrpSpPr>
        <p:grpSpPr>
          <a:xfrm>
            <a:off x="6912022" y="337961"/>
            <a:ext cx="5276596" cy="1978135"/>
            <a:chOff x="150567" y="702156"/>
            <a:chExt cx="5276596" cy="1978135"/>
          </a:xfrm>
        </p:grpSpPr>
        <p:pic>
          <p:nvPicPr>
            <p:cNvPr id="19" name="図 18" descr="グラフ, 散布図&#10;&#10;自動的に生成された説明">
              <a:extLst>
                <a:ext uri="{FF2B5EF4-FFF2-40B4-BE49-F238E27FC236}">
                  <a16:creationId xmlns:a16="http://schemas.microsoft.com/office/drawing/2014/main" id="{DA09CF62-A787-1713-FDF4-F1840EE3319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0567" y="702156"/>
              <a:ext cx="1978135" cy="1978135"/>
            </a:xfrm>
            <a:prstGeom prst="rect">
              <a:avLst/>
            </a:prstGeom>
          </p:spPr>
        </p:pic>
        <p:pic>
          <p:nvPicPr>
            <p:cNvPr id="20" name="図 19">
              <a:extLst>
                <a:ext uri="{FF2B5EF4-FFF2-40B4-BE49-F238E27FC236}">
                  <a16:creationId xmlns:a16="http://schemas.microsoft.com/office/drawing/2014/main" id="{70E42CF6-98EB-4840-AE05-5A1744CB54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95241" y="702156"/>
              <a:ext cx="1978135" cy="1978135"/>
            </a:xfrm>
            <a:prstGeom prst="rect">
              <a:avLst/>
            </a:prstGeom>
          </p:spPr>
        </p:pic>
        <p:pic>
          <p:nvPicPr>
            <p:cNvPr id="21" name="図 20" descr="グラフ, 散布図&#10;&#10;自動的に生成された説明">
              <a:extLst>
                <a:ext uri="{FF2B5EF4-FFF2-40B4-BE49-F238E27FC236}">
                  <a16:creationId xmlns:a16="http://schemas.microsoft.com/office/drawing/2014/main" id="{2C856193-BC7C-ED95-6CFE-1DB25D1A828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449028" y="702156"/>
              <a:ext cx="1978135" cy="1978135"/>
            </a:xfrm>
            <a:prstGeom prst="rect">
              <a:avLst/>
            </a:prstGeom>
          </p:spPr>
        </p:pic>
      </p:grpSp>
      <p:sp>
        <p:nvSpPr>
          <p:cNvPr id="22" name="テキスト ボックス 21">
            <a:extLst>
              <a:ext uri="{FF2B5EF4-FFF2-40B4-BE49-F238E27FC236}">
                <a16:creationId xmlns:a16="http://schemas.microsoft.com/office/drawing/2014/main" id="{47AB141A-54DF-E1BF-6951-AA2E6D82AF79}"/>
              </a:ext>
            </a:extLst>
          </p:cNvPr>
          <p:cNvSpPr txBox="1"/>
          <p:nvPr/>
        </p:nvSpPr>
        <p:spPr>
          <a:xfrm>
            <a:off x="7492947" y="233947"/>
            <a:ext cx="482824" cy="307777"/>
          </a:xfrm>
          <a:prstGeom prst="rect">
            <a:avLst/>
          </a:prstGeom>
          <a:solidFill>
            <a:schemeClr val="bg1"/>
          </a:solidFill>
        </p:spPr>
        <p:txBody>
          <a:bodyPr wrap="none" rtlCol="0">
            <a:spAutoFit/>
          </a:bodyPr>
          <a:lstStyle/>
          <a:p>
            <a:r>
              <a:rPr kumimoji="1" lang="en-US" altLang="ja-JP" sz="1400" i="1" dirty="0" err="1">
                <a:latin typeface="Calibri" panose="020F0502020204030204" pitchFamily="34" charset="0"/>
                <a:ea typeface="Calibri" panose="020F0502020204030204" pitchFamily="34" charset="0"/>
                <a:cs typeface="Calibri" panose="020F0502020204030204" pitchFamily="34" charset="0"/>
              </a:rPr>
              <a:t>dazl</a:t>
            </a:r>
            <a:endParaRPr kumimoji="1" lang="ja-JP" altLang="en-US" sz="1600" i="1" dirty="0">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8C5155D7-C5DB-34EC-8940-333BF1BC56EB}"/>
              </a:ext>
            </a:extLst>
          </p:cNvPr>
          <p:cNvSpPr txBox="1"/>
          <p:nvPr/>
        </p:nvSpPr>
        <p:spPr>
          <a:xfrm>
            <a:off x="9045237" y="218559"/>
            <a:ext cx="1096775" cy="338554"/>
          </a:xfrm>
          <a:prstGeom prst="rect">
            <a:avLst/>
          </a:prstGeom>
          <a:solidFill>
            <a:schemeClr val="bg1"/>
          </a:solidFill>
        </p:spPr>
        <p:txBody>
          <a:bodyPr wrap="none" rtlCol="0">
            <a:spAutoFit/>
          </a:bodyPr>
          <a:lstStyle/>
          <a:p>
            <a:r>
              <a:rPr kumimoji="1" lang="en-US" altLang="ja-JP" sz="1600" i="1" dirty="0">
                <a:latin typeface="Calibri" panose="020F0502020204030204" pitchFamily="34" charset="0"/>
                <a:ea typeface="Calibri" panose="020F0502020204030204" pitchFamily="34" charset="0"/>
                <a:cs typeface="Calibri" panose="020F0502020204030204" pitchFamily="34" charset="0"/>
              </a:rPr>
              <a:t>ddx4</a:t>
            </a:r>
            <a:r>
              <a:rPr kumimoji="1" lang="en-US" altLang="ja-JP" sz="1400" i="1" dirty="0">
                <a:latin typeface="Calibri" panose="020F0502020204030204" pitchFamily="34" charset="0"/>
                <a:ea typeface="Calibri" panose="020F0502020204030204" pitchFamily="34" charset="0"/>
                <a:cs typeface="Calibri" panose="020F0502020204030204" pitchFamily="34" charset="0"/>
              </a:rPr>
              <a:t>(</a:t>
            </a:r>
            <a:r>
              <a:rPr kumimoji="1" lang="en-US" altLang="ja-JP" sz="1600" i="1" dirty="0">
                <a:latin typeface="Calibri" panose="020F0502020204030204" pitchFamily="34" charset="0"/>
                <a:ea typeface="Calibri" panose="020F0502020204030204" pitchFamily="34" charset="0"/>
                <a:cs typeface="Calibri" panose="020F0502020204030204" pitchFamily="34" charset="0"/>
              </a:rPr>
              <a:t>vasa)</a:t>
            </a:r>
            <a:endParaRPr kumimoji="1" lang="ja-JP" altLang="en-US" sz="1600" i="1" dirty="0">
              <a:latin typeface="Calibri" panose="020F0502020204030204" pitchFamily="34" charset="0"/>
              <a:cs typeface="Calibri" panose="020F0502020204030204" pitchFamily="34" charset="0"/>
            </a:endParaRPr>
          </a:p>
        </p:txBody>
      </p:sp>
      <p:sp>
        <p:nvSpPr>
          <p:cNvPr id="24" name="テキスト ボックス 23">
            <a:extLst>
              <a:ext uri="{FF2B5EF4-FFF2-40B4-BE49-F238E27FC236}">
                <a16:creationId xmlns:a16="http://schemas.microsoft.com/office/drawing/2014/main" id="{20650439-B9FD-C1AE-14F0-6881BF4E6C7A}"/>
              </a:ext>
            </a:extLst>
          </p:cNvPr>
          <p:cNvSpPr txBox="1"/>
          <p:nvPr/>
        </p:nvSpPr>
        <p:spPr>
          <a:xfrm>
            <a:off x="10903170" y="218559"/>
            <a:ext cx="606256" cy="338554"/>
          </a:xfrm>
          <a:prstGeom prst="rect">
            <a:avLst/>
          </a:prstGeom>
          <a:solidFill>
            <a:schemeClr val="bg1"/>
          </a:solidFill>
        </p:spPr>
        <p:txBody>
          <a:bodyPr wrap="none" rtlCol="0">
            <a:spAutoFit/>
          </a:bodyPr>
          <a:lstStyle/>
          <a:p>
            <a:r>
              <a:rPr kumimoji="1" lang="en-US" altLang="ja-JP" sz="1600" i="1" dirty="0">
                <a:latin typeface="Calibri" panose="020F0502020204030204" pitchFamily="34" charset="0"/>
                <a:ea typeface="Calibri" panose="020F0502020204030204" pitchFamily="34" charset="0"/>
                <a:cs typeface="Calibri" panose="020F0502020204030204" pitchFamily="34" charset="0"/>
              </a:rPr>
              <a:t>dnd1</a:t>
            </a:r>
            <a:endParaRPr kumimoji="1" lang="ja-JP" altLang="en-US" sz="1600" i="1" dirty="0">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D8407D95-7573-CE1D-B3F2-707582ED69DD}"/>
              </a:ext>
            </a:extLst>
          </p:cNvPr>
          <p:cNvSpPr txBox="1"/>
          <p:nvPr/>
        </p:nvSpPr>
        <p:spPr>
          <a:xfrm>
            <a:off x="7510988" y="2472443"/>
            <a:ext cx="769763" cy="307777"/>
          </a:xfrm>
          <a:prstGeom prst="rect">
            <a:avLst/>
          </a:prstGeom>
          <a:solidFill>
            <a:schemeClr val="bg1"/>
          </a:solidFill>
        </p:spPr>
        <p:txBody>
          <a:bodyPr wrap="none" rtlCol="0">
            <a:spAutoFit/>
          </a:bodyPr>
          <a:lstStyle/>
          <a:p>
            <a:r>
              <a:rPr kumimoji="1" lang="en-US" altLang="ja-JP" sz="1400" i="1" dirty="0" err="1">
                <a:latin typeface="Calibri" panose="020F0502020204030204" pitchFamily="34" charset="0"/>
                <a:ea typeface="Calibri" panose="020F0502020204030204" pitchFamily="34" charset="0"/>
                <a:cs typeface="Calibri" panose="020F0502020204030204" pitchFamily="34" charset="0"/>
              </a:rPr>
              <a:t>pcna</a:t>
            </a:r>
            <a:r>
              <a:rPr kumimoji="1" lang="en-US" altLang="ja-JP" sz="1400" i="1" dirty="0">
                <a:latin typeface="Calibri" panose="020F0502020204030204" pitchFamily="34" charset="0"/>
                <a:ea typeface="Calibri" panose="020F0502020204030204" pitchFamily="34" charset="0"/>
                <a:cs typeface="Calibri" panose="020F0502020204030204" pitchFamily="34" charset="0"/>
              </a:rPr>
              <a:t>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(S)</a:t>
            </a:r>
            <a:endParaRPr kumimoji="1" lang="ja-JP" altLang="en-US" sz="1600" dirty="0">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A2BC80AB-A0B5-2719-0DE7-06ADAE5BE25A}"/>
              </a:ext>
            </a:extLst>
          </p:cNvPr>
          <p:cNvSpPr txBox="1"/>
          <p:nvPr/>
        </p:nvSpPr>
        <p:spPr>
          <a:xfrm>
            <a:off x="8936357" y="2473321"/>
            <a:ext cx="1319400" cy="338554"/>
          </a:xfrm>
          <a:prstGeom prst="rect">
            <a:avLst/>
          </a:prstGeom>
          <a:solidFill>
            <a:schemeClr val="bg1"/>
          </a:solidFill>
        </p:spPr>
        <p:txBody>
          <a:bodyPr wrap="none" rtlCol="0">
            <a:spAutoFit/>
          </a:bodyPr>
          <a:lstStyle/>
          <a:p>
            <a:r>
              <a:rPr kumimoji="1" lang="en-US" altLang="ja-JP" sz="1600" i="1" dirty="0">
                <a:latin typeface="Calibri" panose="020F0502020204030204" pitchFamily="34" charset="0"/>
                <a:ea typeface="Calibri" panose="020F0502020204030204" pitchFamily="34" charset="0"/>
                <a:cs typeface="Calibri" panose="020F0502020204030204" pitchFamily="34" charset="0"/>
              </a:rPr>
              <a:t>ccnb3 </a:t>
            </a:r>
            <a:r>
              <a:rPr kumimoji="1" lang="en-US" altLang="ja-JP" sz="1400" dirty="0">
                <a:latin typeface="Calibri" panose="020F0502020204030204" pitchFamily="34" charset="0"/>
                <a:ea typeface="Calibri" panose="020F0502020204030204" pitchFamily="34" charset="0"/>
                <a:cs typeface="Calibri" panose="020F0502020204030204" pitchFamily="34" charset="0"/>
              </a:rPr>
              <a:t>(</a:t>
            </a:r>
            <a:r>
              <a:rPr kumimoji="1" lang="en-US" altLang="ja-JP" sz="1600" dirty="0">
                <a:latin typeface="Calibri" panose="020F0502020204030204" pitchFamily="34" charset="0"/>
                <a:ea typeface="Calibri" panose="020F0502020204030204" pitchFamily="34" charset="0"/>
                <a:cs typeface="Calibri" panose="020F0502020204030204" pitchFamily="34" charset="0"/>
              </a:rPr>
              <a:t>G2/M)</a:t>
            </a:r>
            <a:endParaRPr kumimoji="1" lang="ja-JP" altLang="en-US" sz="1600" dirty="0">
              <a:latin typeface="Calibri" panose="020F0502020204030204" pitchFamily="34" charset="0"/>
              <a:cs typeface="Calibri" panose="020F0502020204030204" pitchFamily="34" charset="0"/>
            </a:endParaRPr>
          </a:p>
        </p:txBody>
      </p:sp>
      <p:sp>
        <p:nvSpPr>
          <p:cNvPr id="29" name="テキスト ボックス 28">
            <a:extLst>
              <a:ext uri="{FF2B5EF4-FFF2-40B4-BE49-F238E27FC236}">
                <a16:creationId xmlns:a16="http://schemas.microsoft.com/office/drawing/2014/main" id="{DD2B79BC-A394-FE36-FBCD-80A75DD12714}"/>
              </a:ext>
            </a:extLst>
          </p:cNvPr>
          <p:cNvSpPr txBox="1"/>
          <p:nvPr/>
        </p:nvSpPr>
        <p:spPr>
          <a:xfrm>
            <a:off x="10676380" y="2458589"/>
            <a:ext cx="1103187" cy="338554"/>
          </a:xfrm>
          <a:prstGeom prst="rect">
            <a:avLst/>
          </a:prstGeom>
          <a:solidFill>
            <a:schemeClr val="bg1"/>
          </a:solidFill>
        </p:spPr>
        <p:txBody>
          <a:bodyPr wrap="none" rtlCol="0">
            <a:spAutoFit/>
          </a:bodyPr>
          <a:lstStyle/>
          <a:p>
            <a:r>
              <a:rPr kumimoji="1" lang="en-US" altLang="ja-JP" sz="1600" i="1" dirty="0">
                <a:latin typeface="Calibri" panose="020F0502020204030204" pitchFamily="34" charset="0"/>
                <a:ea typeface="Calibri" panose="020F0502020204030204" pitchFamily="34" charset="0"/>
                <a:cs typeface="Calibri" panose="020F0502020204030204" pitchFamily="34" charset="0"/>
              </a:rPr>
              <a:t>mcm4 </a:t>
            </a:r>
            <a:r>
              <a:rPr kumimoji="1" lang="en-US" altLang="ja-JP" sz="1600" dirty="0">
                <a:latin typeface="Calibri" panose="020F0502020204030204" pitchFamily="34" charset="0"/>
                <a:ea typeface="Calibri" panose="020F0502020204030204" pitchFamily="34" charset="0"/>
                <a:cs typeface="Calibri" panose="020F0502020204030204" pitchFamily="34" charset="0"/>
              </a:rPr>
              <a:t>(G1)</a:t>
            </a:r>
            <a:endParaRPr kumimoji="1" lang="ja-JP" altLang="en-US" sz="1600" dirty="0">
              <a:latin typeface="Calibri" panose="020F0502020204030204" pitchFamily="34" charset="0"/>
              <a:cs typeface="Calibri" panose="020F0502020204030204" pitchFamily="34" charset="0"/>
            </a:endParaRPr>
          </a:p>
        </p:txBody>
      </p:sp>
      <p:sp>
        <p:nvSpPr>
          <p:cNvPr id="32" name="テキスト ボックス 31">
            <a:extLst>
              <a:ext uri="{FF2B5EF4-FFF2-40B4-BE49-F238E27FC236}">
                <a16:creationId xmlns:a16="http://schemas.microsoft.com/office/drawing/2014/main" id="{90617244-D522-C6B5-22E7-D366BE8F6850}"/>
              </a:ext>
            </a:extLst>
          </p:cNvPr>
          <p:cNvSpPr txBox="1"/>
          <p:nvPr/>
        </p:nvSpPr>
        <p:spPr>
          <a:xfrm>
            <a:off x="7582842" y="4707242"/>
            <a:ext cx="587020" cy="307777"/>
          </a:xfrm>
          <a:prstGeom prst="rect">
            <a:avLst/>
          </a:prstGeom>
          <a:solidFill>
            <a:schemeClr val="bg1"/>
          </a:solidFill>
        </p:spPr>
        <p:txBody>
          <a:bodyPr wrap="none" rtlCol="0">
            <a:spAutoFit/>
          </a:bodyPr>
          <a:lstStyle/>
          <a:p>
            <a:r>
              <a:rPr kumimoji="1" lang="en-US" altLang="ja-JP" sz="1400" i="1" dirty="0">
                <a:latin typeface="Calibri" panose="020F0502020204030204" pitchFamily="34" charset="0"/>
                <a:ea typeface="Calibri" panose="020F0502020204030204" pitchFamily="34" charset="0"/>
                <a:cs typeface="Calibri" panose="020F0502020204030204" pitchFamily="34" charset="0"/>
              </a:rPr>
              <a:t>dmc1</a:t>
            </a:r>
            <a:endParaRPr kumimoji="1" lang="ja-JP" altLang="en-US" sz="1600" dirty="0">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42C77EA4-0AEA-5A9C-5FC5-2BD8014D3519}"/>
              </a:ext>
            </a:extLst>
          </p:cNvPr>
          <p:cNvSpPr txBox="1"/>
          <p:nvPr/>
        </p:nvSpPr>
        <p:spPr>
          <a:xfrm>
            <a:off x="9241451" y="4676465"/>
            <a:ext cx="647421" cy="338554"/>
          </a:xfrm>
          <a:prstGeom prst="rect">
            <a:avLst/>
          </a:prstGeom>
          <a:solidFill>
            <a:schemeClr val="bg1"/>
          </a:solidFill>
        </p:spPr>
        <p:txBody>
          <a:bodyPr wrap="none" rtlCol="0">
            <a:spAutoFit/>
          </a:bodyPr>
          <a:lstStyle/>
          <a:p>
            <a:r>
              <a:rPr kumimoji="1" lang="en-US" altLang="ja-JP" sz="1600" i="1" dirty="0">
                <a:latin typeface="Calibri" panose="020F0502020204030204" pitchFamily="34" charset="0"/>
                <a:ea typeface="Calibri" panose="020F0502020204030204" pitchFamily="34" charset="0"/>
                <a:cs typeface="Calibri" panose="020F0502020204030204" pitchFamily="34" charset="0"/>
              </a:rPr>
              <a:t>sycp1</a:t>
            </a:r>
            <a:endParaRPr kumimoji="1" lang="ja-JP" altLang="en-US" sz="1600" dirty="0">
              <a:latin typeface="Calibri" panose="020F0502020204030204" pitchFamily="34" charset="0"/>
              <a:cs typeface="Calibri" panose="020F0502020204030204" pitchFamily="34" charset="0"/>
            </a:endParaRPr>
          </a:p>
        </p:txBody>
      </p:sp>
      <p:sp>
        <p:nvSpPr>
          <p:cNvPr id="34" name="テキスト ボックス 33">
            <a:extLst>
              <a:ext uri="{FF2B5EF4-FFF2-40B4-BE49-F238E27FC236}">
                <a16:creationId xmlns:a16="http://schemas.microsoft.com/office/drawing/2014/main" id="{1E9030B6-3254-CF53-8C47-0575ABF45294}"/>
              </a:ext>
            </a:extLst>
          </p:cNvPr>
          <p:cNvSpPr txBox="1"/>
          <p:nvPr/>
        </p:nvSpPr>
        <p:spPr>
          <a:xfrm>
            <a:off x="10888579" y="4698733"/>
            <a:ext cx="607859" cy="338554"/>
          </a:xfrm>
          <a:prstGeom prst="rect">
            <a:avLst/>
          </a:prstGeom>
          <a:solidFill>
            <a:schemeClr val="bg1"/>
          </a:solidFill>
        </p:spPr>
        <p:txBody>
          <a:bodyPr wrap="none" rtlCol="0">
            <a:spAutoFit/>
          </a:bodyPr>
          <a:lstStyle/>
          <a:p>
            <a:r>
              <a:rPr kumimoji="1" lang="en-US" altLang="ja-JP" sz="1600" i="1" dirty="0">
                <a:latin typeface="Calibri" panose="020F0502020204030204" pitchFamily="34" charset="0"/>
                <a:ea typeface="Calibri" panose="020F0502020204030204" pitchFamily="34" charset="0"/>
                <a:cs typeface="Calibri" panose="020F0502020204030204" pitchFamily="34" charset="0"/>
              </a:rPr>
              <a:t>plcz1</a:t>
            </a:r>
            <a:endParaRPr kumimoji="1" lang="ja-JP" altLang="en-US" sz="1600" dirty="0">
              <a:latin typeface="Calibri" panose="020F0502020204030204" pitchFamily="34" charset="0"/>
              <a:cs typeface="Calibri" panose="020F0502020204030204" pitchFamily="34" charset="0"/>
            </a:endParaRPr>
          </a:p>
        </p:txBody>
      </p:sp>
      <p:sp>
        <p:nvSpPr>
          <p:cNvPr id="39" name="テキスト ボックス 38">
            <a:extLst>
              <a:ext uri="{FF2B5EF4-FFF2-40B4-BE49-F238E27FC236}">
                <a16:creationId xmlns:a16="http://schemas.microsoft.com/office/drawing/2014/main" id="{A6C8B814-FFF3-6328-9CBD-33505F2E348E}"/>
              </a:ext>
            </a:extLst>
          </p:cNvPr>
          <p:cNvSpPr txBox="1"/>
          <p:nvPr/>
        </p:nvSpPr>
        <p:spPr>
          <a:xfrm>
            <a:off x="684772" y="4658241"/>
            <a:ext cx="591829" cy="307777"/>
          </a:xfrm>
          <a:prstGeom prst="rect">
            <a:avLst/>
          </a:prstGeom>
          <a:solidFill>
            <a:schemeClr val="bg1"/>
          </a:solidFill>
        </p:spPr>
        <p:txBody>
          <a:bodyPr wrap="none" rtlCol="0">
            <a:spAutoFit/>
          </a:bodyPr>
          <a:lstStyle/>
          <a:p>
            <a:r>
              <a:rPr kumimoji="1" lang="en-US" altLang="ja-JP" sz="1400" i="1" dirty="0">
                <a:latin typeface="Calibri" panose="020F0502020204030204" pitchFamily="34" charset="0"/>
                <a:ea typeface="Calibri" panose="020F0502020204030204" pitchFamily="34" charset="0"/>
                <a:cs typeface="Calibri" panose="020F0502020204030204" pitchFamily="34" charset="0"/>
              </a:rPr>
              <a:t>rgs13</a:t>
            </a:r>
            <a:endParaRPr kumimoji="1" lang="ja-JP" altLang="en-US" sz="1600" dirty="0">
              <a:latin typeface="Calibri" panose="020F0502020204030204" pitchFamily="34" charset="0"/>
              <a:cs typeface="Calibri" panose="020F0502020204030204" pitchFamily="34" charset="0"/>
            </a:endParaRPr>
          </a:p>
        </p:txBody>
      </p:sp>
      <p:sp>
        <p:nvSpPr>
          <p:cNvPr id="40" name="テキスト ボックス 39">
            <a:extLst>
              <a:ext uri="{FF2B5EF4-FFF2-40B4-BE49-F238E27FC236}">
                <a16:creationId xmlns:a16="http://schemas.microsoft.com/office/drawing/2014/main" id="{95668114-7951-3F41-6515-F1A3F32F4198}"/>
              </a:ext>
            </a:extLst>
          </p:cNvPr>
          <p:cNvSpPr txBox="1"/>
          <p:nvPr/>
        </p:nvSpPr>
        <p:spPr>
          <a:xfrm>
            <a:off x="607160" y="2385785"/>
            <a:ext cx="615874" cy="307777"/>
          </a:xfrm>
          <a:prstGeom prst="rect">
            <a:avLst/>
          </a:prstGeom>
          <a:solidFill>
            <a:schemeClr val="bg1"/>
          </a:solidFill>
        </p:spPr>
        <p:txBody>
          <a:bodyPr wrap="none" rtlCol="0">
            <a:spAutoFit/>
          </a:bodyPr>
          <a:lstStyle/>
          <a:p>
            <a:r>
              <a:rPr kumimoji="1" lang="en-US" altLang="ja-JP" sz="1400" i="1" dirty="0">
                <a:latin typeface="Calibri" panose="020F0502020204030204" pitchFamily="34" charset="0"/>
                <a:ea typeface="Calibri" panose="020F0502020204030204" pitchFamily="34" charset="0"/>
                <a:cs typeface="Calibri" panose="020F0502020204030204" pitchFamily="34" charset="0"/>
              </a:rPr>
              <a:t>cyp17</a:t>
            </a:r>
            <a:endParaRPr kumimoji="1" lang="ja-JP" altLang="en-US" sz="1600" dirty="0">
              <a:latin typeface="Calibri" panose="020F0502020204030204" pitchFamily="34" charset="0"/>
              <a:cs typeface="Calibri" panose="020F0502020204030204" pitchFamily="34" charset="0"/>
            </a:endParaRPr>
          </a:p>
        </p:txBody>
      </p:sp>
      <p:sp>
        <p:nvSpPr>
          <p:cNvPr id="41" name="テキスト ボックス 40">
            <a:extLst>
              <a:ext uri="{FF2B5EF4-FFF2-40B4-BE49-F238E27FC236}">
                <a16:creationId xmlns:a16="http://schemas.microsoft.com/office/drawing/2014/main" id="{3E8DDA20-CCA8-18B2-C7DC-FBA99E7FD4DD}"/>
              </a:ext>
            </a:extLst>
          </p:cNvPr>
          <p:cNvSpPr txBox="1"/>
          <p:nvPr/>
        </p:nvSpPr>
        <p:spPr>
          <a:xfrm>
            <a:off x="339589" y="1087363"/>
            <a:ext cx="5950685" cy="923330"/>
          </a:xfrm>
          <a:prstGeom prst="rect">
            <a:avLst/>
          </a:prstGeom>
          <a:noFill/>
        </p:spPr>
        <p:txBody>
          <a:bodyPr wrap="square">
            <a:spAutoFit/>
          </a:bodyPr>
          <a:lstStyle/>
          <a:p>
            <a:pPr marL="285750" indent="-285750" algn="just">
              <a:buFont typeface="Wingdings" panose="05000000000000000000" pitchFamily="2" charset="2"/>
              <a:buChar char="Ø"/>
            </a:pPr>
            <a:r>
              <a:rPr lang="en-US" altLang="ja-JP" sz="1800" dirty="0">
                <a:effectLst/>
                <a:latin typeface="Calibri" panose="020F0502020204030204" pitchFamily="34" charset="0"/>
                <a:ea typeface="Calibri" panose="020F0502020204030204" pitchFamily="34" charset="0"/>
                <a:cs typeface="Calibri" panose="020F0502020204030204" pitchFamily="34" charset="0"/>
              </a:rPr>
              <a:t>Most of the sper</a:t>
            </a:r>
            <a:r>
              <a:rPr lang="en-US" altLang="ja-JP" dirty="0">
                <a:latin typeface="Calibri" panose="020F0502020204030204" pitchFamily="34" charset="0"/>
                <a:ea typeface="Calibri" panose="020F0502020204030204" pitchFamily="34" charset="0"/>
                <a:cs typeface="Calibri" panose="020F0502020204030204" pitchFamily="34" charset="0"/>
              </a:rPr>
              <a:t>matogenetic</a:t>
            </a:r>
            <a:r>
              <a:rPr lang="en-US" altLang="ja-JP" sz="1800" dirty="0">
                <a:effectLst/>
                <a:latin typeface="Calibri" panose="020F0502020204030204" pitchFamily="34" charset="0"/>
                <a:ea typeface="Calibri" panose="020F0502020204030204" pitchFamily="34" charset="0"/>
                <a:cs typeface="Calibri" panose="020F0502020204030204" pitchFamily="34" charset="0"/>
              </a:rPr>
              <a:t> clusters were contiguous to others, reflecting that the process of spermatogenesis proceeds continuously. </a:t>
            </a:r>
            <a:endParaRPr lang="ja-JP" altLang="en-US" dirty="0">
              <a:latin typeface="Calibri" panose="020F0502020204030204" pitchFamily="34" charset="0"/>
              <a:cs typeface="Calibri" panose="020F0502020204030204" pitchFamily="34" charset="0"/>
            </a:endParaRPr>
          </a:p>
        </p:txBody>
      </p:sp>
      <p:sp>
        <p:nvSpPr>
          <p:cNvPr id="43" name="テキスト ボックス 42">
            <a:extLst>
              <a:ext uri="{FF2B5EF4-FFF2-40B4-BE49-F238E27FC236}">
                <a16:creationId xmlns:a16="http://schemas.microsoft.com/office/drawing/2014/main" id="{45D885E4-1482-3FDE-90AB-8F57C21B2C37}"/>
              </a:ext>
            </a:extLst>
          </p:cNvPr>
          <p:cNvSpPr txBox="1"/>
          <p:nvPr/>
        </p:nvSpPr>
        <p:spPr>
          <a:xfrm>
            <a:off x="433888" y="548768"/>
            <a:ext cx="6465433"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err="1"/>
              <a:t>ScRNA</a:t>
            </a:r>
            <a:r>
              <a:rPr lang="en-US" altLang="zh-CN" sz="2400" dirty="0"/>
              <a:t>-seq analysis of spermatogenesis in medaka</a:t>
            </a:r>
            <a:endParaRPr lang="ja-JP" altLang="en-US" sz="2400" dirty="0"/>
          </a:p>
        </p:txBody>
      </p:sp>
      <p:sp>
        <p:nvSpPr>
          <p:cNvPr id="45" name="テキスト ボックス 44">
            <a:extLst>
              <a:ext uri="{FF2B5EF4-FFF2-40B4-BE49-F238E27FC236}">
                <a16:creationId xmlns:a16="http://schemas.microsoft.com/office/drawing/2014/main" id="{B03544B7-0228-5460-8055-BB97B38A238E}"/>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46" name="図 45">
            <a:extLst>
              <a:ext uri="{FF2B5EF4-FFF2-40B4-BE49-F238E27FC236}">
                <a16:creationId xmlns:a16="http://schemas.microsoft.com/office/drawing/2014/main" id="{6359A03D-F8C3-3EA0-09ED-D22B36B3797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18953" t="5240" r="13465" b="18234"/>
          <a:stretch/>
        </p:blipFill>
        <p:spPr>
          <a:xfrm>
            <a:off x="2197532" y="2083260"/>
            <a:ext cx="4236230" cy="4660913"/>
          </a:xfrm>
          <a:prstGeom prst="rect">
            <a:avLst/>
          </a:prstGeom>
        </p:spPr>
      </p:pic>
      <p:sp>
        <p:nvSpPr>
          <p:cNvPr id="47" name="正方形/長方形 46">
            <a:extLst>
              <a:ext uri="{FF2B5EF4-FFF2-40B4-BE49-F238E27FC236}">
                <a16:creationId xmlns:a16="http://schemas.microsoft.com/office/drawing/2014/main" id="{B152B917-BA74-B61F-4ED3-1D03DDC4ED29}"/>
              </a:ext>
            </a:extLst>
          </p:cNvPr>
          <p:cNvSpPr/>
          <p:nvPr/>
        </p:nvSpPr>
        <p:spPr>
          <a:xfrm>
            <a:off x="6988598" y="147703"/>
            <a:ext cx="5097290" cy="2149343"/>
          </a:xfrm>
          <a:prstGeom prst="rect">
            <a:avLst/>
          </a:prstGeom>
          <a:noFill/>
          <a:ln w="88900">
            <a:solidFill>
              <a:schemeClr val="accent3">
                <a:lumMod val="20000"/>
                <a:lumOff val="80000"/>
                <a:alpha val="6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819ED11B-3C1B-86DE-B420-58076216F60D}"/>
              </a:ext>
            </a:extLst>
          </p:cNvPr>
          <p:cNvSpPr/>
          <p:nvPr/>
        </p:nvSpPr>
        <p:spPr>
          <a:xfrm>
            <a:off x="6982385" y="2376574"/>
            <a:ext cx="5097290" cy="2149343"/>
          </a:xfrm>
          <a:prstGeom prst="rect">
            <a:avLst/>
          </a:prstGeom>
          <a:noFill/>
          <a:ln w="88900">
            <a:solidFill>
              <a:schemeClr val="accent3">
                <a:lumMod val="20000"/>
                <a:lumOff val="80000"/>
                <a:alpha val="6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2EC5604-3972-FB79-8BCB-C098A6B30375}"/>
              </a:ext>
            </a:extLst>
          </p:cNvPr>
          <p:cNvSpPr txBox="1"/>
          <p:nvPr/>
        </p:nvSpPr>
        <p:spPr>
          <a:xfrm>
            <a:off x="8739869" y="-47998"/>
            <a:ext cx="1611788" cy="369332"/>
          </a:xfrm>
          <a:prstGeom prst="rect">
            <a:avLst/>
          </a:prstGeom>
          <a:noFill/>
        </p:spPr>
        <p:txBody>
          <a:bodyPr wrap="none" rtlCol="0">
            <a:spAutoFit/>
          </a:bodyPr>
          <a:lstStyle/>
          <a:p>
            <a:r>
              <a:rPr kumimoji="1" lang="en-US" altLang="ja-JP" dirty="0">
                <a:latin typeface="Calibri" panose="020F0502020204030204" pitchFamily="34" charset="0"/>
                <a:ea typeface="Calibri" panose="020F0502020204030204" pitchFamily="34" charset="0"/>
                <a:cs typeface="Calibri" panose="020F0502020204030204" pitchFamily="34" charset="0"/>
              </a:rPr>
              <a:t>Spermatogonia</a:t>
            </a:r>
            <a:endParaRPr kumimoji="1" lang="ja-JP" altLang="en-US" dirty="0">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5E8B5442-50F6-BC3F-C889-3DC2CF266C16}"/>
              </a:ext>
            </a:extLst>
          </p:cNvPr>
          <p:cNvSpPr txBox="1"/>
          <p:nvPr/>
        </p:nvSpPr>
        <p:spPr>
          <a:xfrm>
            <a:off x="8739869" y="2198117"/>
            <a:ext cx="1800108" cy="369332"/>
          </a:xfrm>
          <a:prstGeom prst="rect">
            <a:avLst/>
          </a:prstGeom>
          <a:noFill/>
        </p:spPr>
        <p:txBody>
          <a:bodyPr wrap="none" rtlCol="0">
            <a:spAutoFit/>
          </a:bodyPr>
          <a:lstStyle/>
          <a:p>
            <a:r>
              <a:rPr kumimoji="1" lang="en-US" altLang="ja-JP" dirty="0">
                <a:latin typeface="Calibri" panose="020F0502020204030204" pitchFamily="34" charset="0"/>
                <a:ea typeface="Calibri" panose="020F0502020204030204" pitchFamily="34" charset="0"/>
                <a:cs typeface="Calibri" panose="020F0502020204030204" pitchFamily="34" charset="0"/>
              </a:rPr>
              <a:t>Mitotic Cell Cycle</a:t>
            </a:r>
            <a:endParaRPr kumimoji="1" lang="ja-JP" altLang="en-US" dirty="0">
              <a:latin typeface="Calibri" panose="020F0502020204030204" pitchFamily="34" charset="0"/>
              <a:cs typeface="Calibri" panose="020F0502020204030204" pitchFamily="34" charset="0"/>
            </a:endParaRPr>
          </a:p>
        </p:txBody>
      </p:sp>
      <p:sp>
        <p:nvSpPr>
          <p:cNvPr id="49" name="正方形/長方形 48">
            <a:extLst>
              <a:ext uri="{FF2B5EF4-FFF2-40B4-BE49-F238E27FC236}">
                <a16:creationId xmlns:a16="http://schemas.microsoft.com/office/drawing/2014/main" id="{75F5BBB0-F597-232B-A926-1976FCAAF01A}"/>
              </a:ext>
            </a:extLst>
          </p:cNvPr>
          <p:cNvSpPr/>
          <p:nvPr/>
        </p:nvSpPr>
        <p:spPr>
          <a:xfrm>
            <a:off x="6982443" y="4599333"/>
            <a:ext cx="3159569" cy="2149343"/>
          </a:xfrm>
          <a:prstGeom prst="rect">
            <a:avLst/>
          </a:prstGeom>
          <a:noFill/>
          <a:ln w="88900">
            <a:solidFill>
              <a:schemeClr val="accent3">
                <a:lumMod val="20000"/>
                <a:lumOff val="80000"/>
                <a:alpha val="6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EBB2DE86-D8BB-564E-0156-9E784BCAA426}"/>
              </a:ext>
            </a:extLst>
          </p:cNvPr>
          <p:cNvSpPr txBox="1"/>
          <p:nvPr/>
        </p:nvSpPr>
        <p:spPr>
          <a:xfrm>
            <a:off x="8027684" y="4434846"/>
            <a:ext cx="1653777" cy="369332"/>
          </a:xfrm>
          <a:prstGeom prst="rect">
            <a:avLst/>
          </a:prstGeom>
          <a:noFill/>
        </p:spPr>
        <p:txBody>
          <a:bodyPr wrap="square" rtlCol="0">
            <a:spAutoFit/>
          </a:bodyPr>
          <a:lstStyle/>
          <a:p>
            <a:r>
              <a:rPr kumimoji="1" lang="en-US" altLang="ja-JP" dirty="0">
                <a:latin typeface="Calibri" panose="020F0502020204030204" pitchFamily="34" charset="0"/>
                <a:ea typeface="Calibri" panose="020F0502020204030204" pitchFamily="34" charset="0"/>
                <a:cs typeface="Calibri" panose="020F0502020204030204" pitchFamily="34" charset="0"/>
              </a:rPr>
              <a:t>Spermatocyte</a:t>
            </a:r>
            <a:endParaRPr kumimoji="1" lang="ja-JP" altLang="en-US" dirty="0">
              <a:latin typeface="Calibri" panose="020F0502020204030204" pitchFamily="34" charset="0"/>
              <a:cs typeface="Calibri" panose="020F0502020204030204" pitchFamily="34" charset="0"/>
            </a:endParaRPr>
          </a:p>
        </p:txBody>
      </p:sp>
      <p:sp>
        <p:nvSpPr>
          <p:cNvPr id="50" name="正方形/長方形 49">
            <a:extLst>
              <a:ext uri="{FF2B5EF4-FFF2-40B4-BE49-F238E27FC236}">
                <a16:creationId xmlns:a16="http://schemas.microsoft.com/office/drawing/2014/main" id="{DF76991C-FA13-F316-17C0-9C90A435981D}"/>
              </a:ext>
            </a:extLst>
          </p:cNvPr>
          <p:cNvSpPr/>
          <p:nvPr/>
        </p:nvSpPr>
        <p:spPr>
          <a:xfrm>
            <a:off x="10225133" y="4596660"/>
            <a:ext cx="1854792" cy="2149343"/>
          </a:xfrm>
          <a:prstGeom prst="rect">
            <a:avLst/>
          </a:prstGeom>
          <a:noFill/>
          <a:ln w="88900">
            <a:solidFill>
              <a:schemeClr val="accent3">
                <a:lumMod val="20000"/>
                <a:lumOff val="80000"/>
                <a:alpha val="6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BF1EC6FD-FA57-DDB5-7C6E-28C6D58D00B4}"/>
              </a:ext>
            </a:extLst>
          </p:cNvPr>
          <p:cNvSpPr txBox="1"/>
          <p:nvPr/>
        </p:nvSpPr>
        <p:spPr>
          <a:xfrm>
            <a:off x="10234108" y="4435919"/>
            <a:ext cx="1851780"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Spermatid</a:t>
            </a:r>
            <a:r>
              <a:rPr kumimoji="1" lang="en-US" altLang="ja-JP" dirty="0">
                <a:latin typeface="Calibri" panose="020F0502020204030204" pitchFamily="34" charset="0"/>
                <a:cs typeface="Calibri" panose="020F0502020204030204" pitchFamily="34" charset="0"/>
              </a:rPr>
              <a:t>/Sperm</a:t>
            </a:r>
            <a:endParaRPr kumimoji="1" lang="ja-JP" altLang="en-US"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F7E8A5AD-DD78-AA0F-434B-DD7B4F84CDC6}"/>
              </a:ext>
            </a:extLst>
          </p:cNvPr>
          <p:cNvPicPr>
            <a:picLocks noChangeAspect="1"/>
          </p:cNvPicPr>
          <p:nvPr/>
        </p:nvPicPr>
        <p:blipFill rotWithShape="1">
          <a:blip r:embed="rId15">
            <a:alphaModFix/>
          </a:blip>
          <a:srcRect l="21334" t="5879" r="17741" b="17576"/>
          <a:stretch/>
        </p:blipFill>
        <p:spPr>
          <a:xfrm>
            <a:off x="2259006" y="2116578"/>
            <a:ext cx="4065101" cy="4660913"/>
          </a:xfrm>
          <a:prstGeom prst="rect">
            <a:avLst/>
          </a:prstGeom>
        </p:spPr>
      </p:pic>
      <p:sp>
        <p:nvSpPr>
          <p:cNvPr id="9" name="四角形: 角を丸くする 8">
            <a:extLst>
              <a:ext uri="{FF2B5EF4-FFF2-40B4-BE49-F238E27FC236}">
                <a16:creationId xmlns:a16="http://schemas.microsoft.com/office/drawing/2014/main" id="{96E0CB6A-203A-C1F1-DD19-88DC22002DFA}"/>
              </a:ext>
            </a:extLst>
          </p:cNvPr>
          <p:cNvSpPr/>
          <p:nvPr/>
        </p:nvSpPr>
        <p:spPr>
          <a:xfrm>
            <a:off x="2109723" y="6171244"/>
            <a:ext cx="913284" cy="402586"/>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1F1F1F"/>
                </a:solidFill>
                <a:latin typeface="Calibri" panose="020F0502020204030204" pitchFamily="34" charset="0"/>
                <a:ea typeface="Calibri" panose="020F0502020204030204" pitchFamily="34" charset="0"/>
                <a:cs typeface="Calibri" panose="020F0502020204030204" pitchFamily="34" charset="0"/>
              </a:rPr>
              <a:t>Hd-rR</a:t>
            </a:r>
            <a:endParaRPr lang="ja-JP" altLang="en-US" sz="2000" b="1" dirty="0">
              <a:solidFill>
                <a:srgbClr val="1F1F1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55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F8B2DAB-4F84-E081-DA30-60D31ED925B9}"/>
              </a:ext>
            </a:extLst>
          </p:cNvPr>
          <p:cNvGrpSpPr/>
          <p:nvPr/>
        </p:nvGrpSpPr>
        <p:grpSpPr>
          <a:xfrm>
            <a:off x="613528" y="1810833"/>
            <a:ext cx="4743616" cy="4470999"/>
            <a:chOff x="133349" y="1394622"/>
            <a:chExt cx="4153121" cy="4148928"/>
          </a:xfrm>
        </p:grpSpPr>
        <p:pic>
          <p:nvPicPr>
            <p:cNvPr id="3" name="図 2" descr="グラフ&#10;&#10;自動的に生成された説明">
              <a:extLst>
                <a:ext uri="{FF2B5EF4-FFF2-40B4-BE49-F238E27FC236}">
                  <a16:creationId xmlns:a16="http://schemas.microsoft.com/office/drawing/2014/main" id="{AB0D1DC0-9B8D-0CA0-3544-8E74224E1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11" b="3209"/>
            <a:stretch/>
          </p:blipFill>
          <p:spPr>
            <a:xfrm>
              <a:off x="133349" y="1394622"/>
              <a:ext cx="4153121" cy="4148928"/>
            </a:xfrm>
            <a:prstGeom prst="rect">
              <a:avLst/>
            </a:prstGeom>
          </p:spPr>
        </p:pic>
        <p:sp>
          <p:nvSpPr>
            <p:cNvPr id="4" name="テキスト ボックス 3">
              <a:extLst>
                <a:ext uri="{FF2B5EF4-FFF2-40B4-BE49-F238E27FC236}">
                  <a16:creationId xmlns:a16="http://schemas.microsoft.com/office/drawing/2014/main" id="{EA3A832B-73FC-170B-D587-4CB8F96363D4}"/>
                </a:ext>
              </a:extLst>
            </p:cNvPr>
            <p:cNvSpPr txBox="1"/>
            <p:nvPr/>
          </p:nvSpPr>
          <p:spPr>
            <a:xfrm>
              <a:off x="1926506" y="1741713"/>
              <a:ext cx="631904"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SPG</a:t>
              </a:r>
              <a:r>
                <a:rPr kumimoji="1" lang="ja-JP" altLang="en-US" sz="1200" b="1" dirty="0">
                  <a:latin typeface="Calibri" panose="020F0502020204030204" pitchFamily="34" charset="0"/>
                  <a:cs typeface="Calibri" panose="020F0502020204030204" pitchFamily="34" charset="0"/>
                </a:rPr>
                <a:t>　</a:t>
              </a:r>
              <a:r>
                <a:rPr kumimoji="1" lang="en-US" altLang="ja-JP" sz="1200" b="1" dirty="0">
                  <a:latin typeface="Calibri" panose="020F0502020204030204" pitchFamily="34" charset="0"/>
                  <a:ea typeface="Calibri" panose="020F0502020204030204" pitchFamily="34" charset="0"/>
                  <a:cs typeface="Calibri" panose="020F0502020204030204" pitchFamily="34" charset="0"/>
                </a:rPr>
                <a:t>A</a:t>
              </a:r>
              <a:endParaRPr kumimoji="1" lang="ja-JP" altLang="en-US" sz="1200" b="1" dirty="0">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CF6C68B2-5326-FEBA-E891-EB34A6F36089}"/>
                </a:ext>
              </a:extLst>
            </p:cNvPr>
            <p:cNvSpPr txBox="1"/>
            <p:nvPr/>
          </p:nvSpPr>
          <p:spPr>
            <a:xfrm>
              <a:off x="1180568" y="2144484"/>
              <a:ext cx="625492"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SPG</a:t>
              </a:r>
              <a:r>
                <a:rPr kumimoji="1" lang="ja-JP" altLang="en-US" sz="1200" b="1" dirty="0">
                  <a:latin typeface="Calibri" panose="020F0502020204030204" pitchFamily="34" charset="0"/>
                  <a:cs typeface="Calibri" panose="020F0502020204030204" pitchFamily="34" charset="0"/>
                </a:rPr>
                <a:t>　</a:t>
              </a:r>
              <a:r>
                <a:rPr kumimoji="1" lang="en-US" altLang="ja-JP" sz="1200" b="1" dirty="0">
                  <a:latin typeface="Calibri" panose="020F0502020204030204" pitchFamily="34" charset="0"/>
                  <a:ea typeface="Calibri" panose="020F0502020204030204" pitchFamily="34" charset="0"/>
                  <a:cs typeface="Calibri" panose="020F0502020204030204" pitchFamily="34" charset="0"/>
                </a:rPr>
                <a:t>B</a:t>
              </a:r>
              <a:endParaRPr kumimoji="1" lang="ja-JP" altLang="en-US" sz="1200" b="1"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07CB00AB-A5F4-0FB5-AAF3-FF27CC979F20}"/>
                </a:ext>
              </a:extLst>
            </p:cNvPr>
            <p:cNvSpPr txBox="1"/>
            <p:nvPr/>
          </p:nvSpPr>
          <p:spPr>
            <a:xfrm>
              <a:off x="1794271" y="4386940"/>
              <a:ext cx="1070358"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Spermatocyte</a:t>
              </a:r>
              <a:endParaRPr kumimoji="1" lang="ja-JP" altLang="en-US" sz="1200" b="1" dirty="0">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833AB653-D0AA-D05B-0F6E-8E9511DAC304}"/>
                </a:ext>
              </a:extLst>
            </p:cNvPr>
            <p:cNvSpPr txBox="1"/>
            <p:nvPr/>
          </p:nvSpPr>
          <p:spPr>
            <a:xfrm>
              <a:off x="3306960" y="2036058"/>
              <a:ext cx="596638"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Sperm</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37BCF1CF-8074-5CAB-E8B8-F2CF3DF497EA}"/>
                </a:ext>
              </a:extLst>
            </p:cNvPr>
            <p:cNvSpPr txBox="1"/>
            <p:nvPr/>
          </p:nvSpPr>
          <p:spPr>
            <a:xfrm>
              <a:off x="1983171" y="3429000"/>
              <a:ext cx="591893"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Leydig</a:t>
              </a:r>
              <a:endParaRPr kumimoji="1" lang="ja-JP" altLang="en-US" sz="1200" b="1" dirty="0">
                <a:latin typeface="Calibri" panose="020F0502020204030204" pitchFamily="34" charset="0"/>
                <a:cs typeface="Calibri" panose="020F0502020204030204" pitchFamily="34" charset="0"/>
              </a:endParaRPr>
            </a:p>
          </p:txBody>
        </p:sp>
        <p:sp>
          <p:nvSpPr>
            <p:cNvPr id="9" name="テキスト ボックス 8">
              <a:extLst>
                <a:ext uri="{FF2B5EF4-FFF2-40B4-BE49-F238E27FC236}">
                  <a16:creationId xmlns:a16="http://schemas.microsoft.com/office/drawing/2014/main" id="{3CE8400D-5275-AEFB-40E1-BC384F79D908}"/>
                </a:ext>
              </a:extLst>
            </p:cNvPr>
            <p:cNvSpPr txBox="1"/>
            <p:nvPr/>
          </p:nvSpPr>
          <p:spPr>
            <a:xfrm>
              <a:off x="2583327" y="2458880"/>
              <a:ext cx="599972"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Sertoli</a:t>
              </a:r>
              <a:endParaRPr kumimoji="1" lang="ja-JP" altLang="en-US" sz="1200" b="1" dirty="0">
                <a:latin typeface="Calibri" panose="020F0502020204030204" pitchFamily="34" charset="0"/>
                <a:cs typeface="Calibri" panose="020F0502020204030204" pitchFamily="34" charset="0"/>
              </a:endParaRPr>
            </a:p>
          </p:txBody>
        </p:sp>
      </p:grpSp>
      <p:sp>
        <p:nvSpPr>
          <p:cNvPr id="10" name="四角形: 角を丸くする 9">
            <a:extLst>
              <a:ext uri="{FF2B5EF4-FFF2-40B4-BE49-F238E27FC236}">
                <a16:creationId xmlns:a16="http://schemas.microsoft.com/office/drawing/2014/main" id="{CB96C4F0-E90E-88DA-7261-5F684D87C5B3}"/>
              </a:ext>
            </a:extLst>
          </p:cNvPr>
          <p:cNvSpPr/>
          <p:nvPr/>
        </p:nvSpPr>
        <p:spPr>
          <a:xfrm>
            <a:off x="1245826" y="1638454"/>
            <a:ext cx="1711021" cy="29850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 irradiated</a:t>
            </a:r>
            <a:endParaRPr lang="ja-JP" altLang="en-US" sz="1600" b="1" dirty="0">
              <a:solidFill>
                <a:srgbClr val="1F1F1F"/>
              </a:solidFill>
              <a:latin typeface="Calibri" panose="020F0502020204030204" pitchFamily="34" charset="0"/>
              <a:cs typeface="Calibri" panose="020F0502020204030204" pitchFamily="34" charset="0"/>
            </a:endParaRPr>
          </a:p>
        </p:txBody>
      </p:sp>
      <p:pic>
        <p:nvPicPr>
          <p:cNvPr id="11" name="図 10" descr="グラフ&#10;&#10;自動的に生成された説明">
            <a:extLst>
              <a:ext uri="{FF2B5EF4-FFF2-40B4-BE49-F238E27FC236}">
                <a16:creationId xmlns:a16="http://schemas.microsoft.com/office/drawing/2014/main" id="{99AB06E0-D4D9-88AA-7F90-14CE558BF7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7068"/>
          <a:stretch/>
        </p:blipFill>
        <p:spPr>
          <a:xfrm>
            <a:off x="8702887" y="320574"/>
            <a:ext cx="3261091" cy="3232763"/>
          </a:xfrm>
          <a:prstGeom prst="rect">
            <a:avLst/>
          </a:prstGeom>
        </p:spPr>
      </p:pic>
      <p:sp>
        <p:nvSpPr>
          <p:cNvPr id="12" name="テキスト ボックス 11">
            <a:extLst>
              <a:ext uri="{FF2B5EF4-FFF2-40B4-BE49-F238E27FC236}">
                <a16:creationId xmlns:a16="http://schemas.microsoft.com/office/drawing/2014/main" id="{D5618479-98D8-FA65-771B-8C4C6894F4E7}"/>
              </a:ext>
            </a:extLst>
          </p:cNvPr>
          <p:cNvSpPr txBox="1"/>
          <p:nvPr/>
        </p:nvSpPr>
        <p:spPr>
          <a:xfrm>
            <a:off x="4919835" y="1497416"/>
            <a:ext cx="3830046" cy="1015663"/>
          </a:xfrm>
          <a:prstGeom prst="rect">
            <a:avLst/>
          </a:prstGeom>
          <a:noFill/>
        </p:spPr>
        <p:txBody>
          <a:bodyPr wrap="square">
            <a:spAutoFit/>
          </a:bodyPr>
          <a:lstStyle/>
          <a:p>
            <a:pPr marL="342900" indent="-342900">
              <a:buFont typeface="Wingdings" panose="05000000000000000000" pitchFamily="2" charset="2"/>
              <a:buChar char="Ø"/>
            </a:pPr>
            <a:r>
              <a:rPr lang="en-US" altLang="zh-CN" sz="2000" dirty="0">
                <a:effectLst/>
                <a:latin typeface="Calibri" panose="020F0502020204030204" pitchFamily="34" charset="0"/>
                <a:ea typeface="Calibri" panose="020F0502020204030204" pitchFamily="34" charset="0"/>
                <a:cs typeface="Calibri" panose="020F0502020204030204" pitchFamily="34" charset="0"/>
              </a:rPr>
              <a:t>Similar testicular cell types and distribution was identified in irradiated Hd-rR medaka testis.</a:t>
            </a:r>
            <a:endParaRPr lang="ja-JP" altLang="en-US" sz="2000" dirty="0">
              <a:latin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5A8C6C5E-B3C6-46AF-006B-A6EC1EE7D14A}"/>
              </a:ext>
            </a:extLst>
          </p:cNvPr>
          <p:cNvSpPr txBox="1"/>
          <p:nvPr/>
        </p:nvSpPr>
        <p:spPr>
          <a:xfrm>
            <a:off x="433888" y="548768"/>
            <a:ext cx="7525123" cy="461665"/>
          </a:xfrm>
          <a:prstGeom prst="rect">
            <a:avLst/>
          </a:prstGeom>
          <a:noFill/>
        </p:spPr>
        <p:txBody>
          <a:bodyPr wrap="square">
            <a:spAutoFit/>
          </a:bodyPr>
          <a:lstStyle>
            <a:defPPr>
              <a:defRPr lang="en-US"/>
            </a:defPPr>
            <a:lvl1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sz="2400" dirty="0" err="1"/>
              <a:t>ScRNA</a:t>
            </a:r>
            <a:r>
              <a:rPr lang="en-US" altLang="zh-CN" sz="2400" dirty="0"/>
              <a:t>-seq analysis of wild-type irradiated medaka testis</a:t>
            </a:r>
            <a:endParaRPr lang="ja-JP" altLang="en-US" sz="2400" dirty="0"/>
          </a:p>
        </p:txBody>
      </p:sp>
      <p:sp>
        <p:nvSpPr>
          <p:cNvPr id="14" name="テキスト ボックス 13">
            <a:extLst>
              <a:ext uri="{FF2B5EF4-FFF2-40B4-BE49-F238E27FC236}">
                <a16:creationId xmlns:a16="http://schemas.microsoft.com/office/drawing/2014/main" id="{BC14F266-A9D5-1EC8-BAEA-9FE7388ACECD}"/>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22" name="図 21">
            <a:extLst>
              <a:ext uri="{FF2B5EF4-FFF2-40B4-BE49-F238E27FC236}">
                <a16:creationId xmlns:a16="http://schemas.microsoft.com/office/drawing/2014/main" id="{DEA0F644-C6F3-B499-5943-059ECC6A37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39145" y="3603166"/>
            <a:ext cx="3112307" cy="3177867"/>
          </a:xfrm>
          <a:prstGeom prst="rect">
            <a:avLst/>
          </a:prstGeom>
        </p:spPr>
      </p:pic>
      <p:sp>
        <p:nvSpPr>
          <p:cNvPr id="23" name="テキスト ボックス 22">
            <a:extLst>
              <a:ext uri="{FF2B5EF4-FFF2-40B4-BE49-F238E27FC236}">
                <a16:creationId xmlns:a16="http://schemas.microsoft.com/office/drawing/2014/main" id="{A59635CF-5CA9-5CB5-6FA9-4FD954D1DC0A}"/>
              </a:ext>
            </a:extLst>
          </p:cNvPr>
          <p:cNvSpPr txBox="1"/>
          <p:nvPr/>
        </p:nvSpPr>
        <p:spPr>
          <a:xfrm>
            <a:off x="4794574" y="4195174"/>
            <a:ext cx="4080567" cy="1631216"/>
          </a:xfrm>
          <a:prstGeom prst="rect">
            <a:avLst/>
          </a:prstGeom>
          <a:noFill/>
        </p:spPr>
        <p:txBody>
          <a:bodyPr wrap="square">
            <a:spAutoFit/>
          </a:bodyPr>
          <a:lstStyle>
            <a:defPPr>
              <a:defRPr lang="en-US"/>
            </a:defPPr>
            <a:lvl1pPr marL="342900" indent="-342900">
              <a:buFont typeface="Wingdings" panose="05000000000000000000" pitchFamily="2" charset="2"/>
              <a:buChar char="Ø"/>
              <a:defRPr sz="1600">
                <a:effectLst/>
                <a:latin typeface="Calibri" panose="020F0502020204030204" pitchFamily="34" charset="0"/>
                <a:ea typeface="Calibri" panose="020F0502020204030204" pitchFamily="34" charset="0"/>
                <a:cs typeface="Calibri" panose="020F0502020204030204" pitchFamily="34" charset="0"/>
              </a:defRPr>
            </a:lvl1pPr>
          </a:lstStyle>
          <a:p>
            <a:r>
              <a:rPr lang="en-US" altLang="zh-CN" sz="2000" dirty="0"/>
              <a:t>2 clusters were found connecting type B spermatogonia, spermatocytes and sperms, which are not observed in non-irradiated wild-type dataset. </a:t>
            </a:r>
            <a:endParaRPr lang="ja-JP" altLang="en-US" sz="2000" dirty="0"/>
          </a:p>
        </p:txBody>
      </p:sp>
      <p:sp>
        <p:nvSpPr>
          <p:cNvPr id="27" name="テキスト ボックス 26">
            <a:extLst>
              <a:ext uri="{FF2B5EF4-FFF2-40B4-BE49-F238E27FC236}">
                <a16:creationId xmlns:a16="http://schemas.microsoft.com/office/drawing/2014/main" id="{56C0146C-34CE-5CB0-08E4-9F1B821BBF06}"/>
              </a:ext>
            </a:extLst>
          </p:cNvPr>
          <p:cNvSpPr txBox="1"/>
          <p:nvPr/>
        </p:nvSpPr>
        <p:spPr>
          <a:xfrm>
            <a:off x="4238366" y="3517975"/>
            <a:ext cx="845296" cy="276999"/>
          </a:xfrm>
          <a:prstGeom prst="rect">
            <a:avLst/>
          </a:prstGeom>
          <a:noFill/>
        </p:spPr>
        <p:txBody>
          <a:bodyPr wrap="none" rtlCol="0">
            <a:spAutoFit/>
          </a:bodyPr>
          <a:lstStyle/>
          <a:p>
            <a:r>
              <a:rPr kumimoji="1" lang="en-US" altLang="ja-JP" sz="1200" b="1" dirty="0">
                <a:latin typeface="Calibri" panose="020F0502020204030204" pitchFamily="34" charset="0"/>
                <a:ea typeface="Calibri" panose="020F0502020204030204" pitchFamily="34" charset="0"/>
                <a:cs typeface="Calibri" panose="020F0502020204030204" pitchFamily="34" charset="0"/>
              </a:rPr>
              <a:t>Spermatid</a:t>
            </a:r>
            <a:endParaRPr kumimoji="1" lang="ja-JP"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56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040814B-9FF0-18C8-B0F0-ED2C8AA06AC7}"/>
              </a:ext>
            </a:extLst>
          </p:cNvPr>
          <p:cNvSpPr/>
          <p:nvPr/>
        </p:nvSpPr>
        <p:spPr>
          <a:xfrm>
            <a:off x="6750672" y="1310165"/>
            <a:ext cx="2771662" cy="3648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BCBA812-0BCB-4691-0D2C-361FEFE6D64E}"/>
              </a:ext>
            </a:extLst>
          </p:cNvPr>
          <p:cNvSpPr txBox="1"/>
          <p:nvPr/>
        </p:nvSpPr>
        <p:spPr>
          <a:xfrm>
            <a:off x="462605" y="557013"/>
            <a:ext cx="4585166" cy="461665"/>
          </a:xfrm>
          <a:prstGeom prst="rect">
            <a:avLst/>
          </a:prstGeom>
          <a:noFill/>
        </p:spPr>
        <p:txBody>
          <a:bodyPr wrap="none" rtlCol="0">
            <a:spAutoFit/>
          </a:bodyPr>
          <a:lstStyle/>
          <a:p>
            <a:r>
              <a:rPr kumimoji="1" lang="en-US" altLang="zh-CN"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Expression profile of novel clusters</a:t>
            </a:r>
          </a:p>
        </p:txBody>
      </p:sp>
      <p:sp>
        <p:nvSpPr>
          <p:cNvPr id="11" name="テキスト ボックス 10">
            <a:extLst>
              <a:ext uri="{FF2B5EF4-FFF2-40B4-BE49-F238E27FC236}">
                <a16:creationId xmlns:a16="http://schemas.microsoft.com/office/drawing/2014/main" id="{8924D71F-3395-7036-0909-649088C3F77B}"/>
              </a:ext>
            </a:extLst>
          </p:cNvPr>
          <p:cNvSpPr txBox="1"/>
          <p:nvPr/>
        </p:nvSpPr>
        <p:spPr>
          <a:xfrm>
            <a:off x="6750671" y="1305730"/>
            <a:ext cx="2771662" cy="369332"/>
          </a:xfrm>
          <a:prstGeom prst="rect">
            <a:avLst/>
          </a:prstGeom>
          <a:noFill/>
        </p:spPr>
        <p:txBody>
          <a:bodyPr wrap="square" rtlCol="0">
            <a:spAutoFit/>
          </a:bodyPr>
          <a:lstStyle/>
          <a:p>
            <a:pPr algn="ctr"/>
            <a:r>
              <a:rPr kumimoji="1" lang="en-US" altLang="zh-CN" dirty="0">
                <a:solidFill>
                  <a:schemeClr val="bg1"/>
                </a:solidFill>
              </a:rPr>
              <a:t>Meiosis </a:t>
            </a:r>
            <a:r>
              <a:rPr kumimoji="1"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Marker</a:t>
            </a:r>
          </a:p>
        </p:txBody>
      </p:sp>
      <p:sp>
        <p:nvSpPr>
          <p:cNvPr id="7" name="テキスト ボックス 6">
            <a:extLst>
              <a:ext uri="{FF2B5EF4-FFF2-40B4-BE49-F238E27FC236}">
                <a16:creationId xmlns:a16="http://schemas.microsoft.com/office/drawing/2014/main" id="{75F874EA-D03D-560D-50AD-363B48D3DA29}"/>
              </a:ext>
            </a:extLst>
          </p:cNvPr>
          <p:cNvSpPr txBox="1"/>
          <p:nvPr/>
        </p:nvSpPr>
        <p:spPr>
          <a:xfrm>
            <a:off x="434109" y="0"/>
            <a:ext cx="6096000" cy="461665"/>
          </a:xfrm>
          <a:prstGeom prst="rect">
            <a:avLst/>
          </a:prstGeom>
          <a:noFill/>
        </p:spPr>
        <p:txBody>
          <a:bodyPr wrap="square">
            <a:spAutoFit/>
          </a:bodyPr>
          <a:lstStyle/>
          <a:p>
            <a:r>
              <a:rPr lang="en-US" altLang="ja-JP"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Results</a:t>
            </a:r>
            <a:endParaRPr lang="ja-JP" altLang="en-US" dirty="0">
              <a:solidFill>
                <a:schemeClr val="bg2">
                  <a:lumMod val="10000"/>
                </a:schemeClr>
              </a:solidFill>
              <a:latin typeface="Calibri" panose="020F0502020204030204" pitchFamily="34" charset="0"/>
              <a:cs typeface="Calibri" panose="020F0502020204030204" pitchFamily="34" charset="0"/>
            </a:endParaRPr>
          </a:p>
        </p:txBody>
      </p:sp>
      <p:pic>
        <p:nvPicPr>
          <p:cNvPr id="10" name="図 9" descr="グラフ, 散布図&#10;&#10;自動的に生成された説明">
            <a:extLst>
              <a:ext uri="{FF2B5EF4-FFF2-40B4-BE49-F238E27FC236}">
                <a16:creationId xmlns:a16="http://schemas.microsoft.com/office/drawing/2014/main" id="{44B16910-AF0B-4483-C785-4ACC5B7357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6276" y="1693187"/>
            <a:ext cx="4286848" cy="4286848"/>
          </a:xfrm>
          <a:prstGeom prst="rect">
            <a:avLst/>
          </a:prstGeom>
        </p:spPr>
      </p:pic>
      <p:pic>
        <p:nvPicPr>
          <p:cNvPr id="13" name="図 12" descr="グラフ, 散布図&#10;&#10;自動的に生成された説明">
            <a:extLst>
              <a:ext uri="{FF2B5EF4-FFF2-40B4-BE49-F238E27FC236}">
                <a16:creationId xmlns:a16="http://schemas.microsoft.com/office/drawing/2014/main" id="{2D0CC785-9C22-7B6E-479C-67D20CCDCE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60263" y="1693187"/>
            <a:ext cx="4286848" cy="4286848"/>
          </a:xfrm>
          <a:prstGeom prst="rect">
            <a:avLst/>
          </a:prstGeom>
        </p:spPr>
      </p:pic>
      <p:pic>
        <p:nvPicPr>
          <p:cNvPr id="16" name="図 15">
            <a:extLst>
              <a:ext uri="{FF2B5EF4-FFF2-40B4-BE49-F238E27FC236}">
                <a16:creationId xmlns:a16="http://schemas.microsoft.com/office/drawing/2014/main" id="{388687F4-4954-5198-D1FF-8BBDCFD95A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9870" y="2580304"/>
            <a:ext cx="3036143" cy="3249045"/>
          </a:xfrm>
          <a:prstGeom prst="rect">
            <a:avLst/>
          </a:prstGeom>
        </p:spPr>
      </p:pic>
      <p:sp>
        <p:nvSpPr>
          <p:cNvPr id="17" name="四角形: 角を丸くする 16">
            <a:extLst>
              <a:ext uri="{FF2B5EF4-FFF2-40B4-BE49-F238E27FC236}">
                <a16:creationId xmlns:a16="http://schemas.microsoft.com/office/drawing/2014/main" id="{7278ECE1-4045-43BE-DFD2-EA57D8CBFDE3}"/>
              </a:ext>
            </a:extLst>
          </p:cNvPr>
          <p:cNvSpPr/>
          <p:nvPr/>
        </p:nvSpPr>
        <p:spPr>
          <a:xfrm>
            <a:off x="1245826" y="1638454"/>
            <a:ext cx="1711021" cy="298502"/>
          </a:xfrm>
          <a:prstGeom prst="roundRect">
            <a:avLst>
              <a:gd name="adj" fmla="val 30863"/>
            </a:avLst>
          </a:prstGeom>
          <a:solidFill>
            <a:srgbClr val="F4A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1600" b="1" dirty="0">
                <a:solidFill>
                  <a:srgbClr val="1F1F1F"/>
                </a:solidFill>
                <a:latin typeface="Calibri" panose="020F0502020204030204" pitchFamily="34" charset="0"/>
                <a:ea typeface="Calibri" panose="020F0502020204030204" pitchFamily="34" charset="0"/>
                <a:cs typeface="Calibri" panose="020F0502020204030204" pitchFamily="34" charset="0"/>
              </a:rPr>
              <a:t>Hd-rR, irradiated</a:t>
            </a:r>
            <a:endParaRPr lang="ja-JP" altLang="en-US" sz="1600" b="1" dirty="0">
              <a:solidFill>
                <a:srgbClr val="1F1F1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947511"/>
      </p:ext>
    </p:extLst>
  </p:cSld>
  <p:clrMapOvr>
    <a:masterClrMapping/>
  </p:clrMapOvr>
</p:sld>
</file>

<file path=ppt/theme/theme1.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24929</TotalTime>
  <Words>5312</Words>
  <Application>Microsoft Office PowerPoint</Application>
  <PresentationFormat>ワイド画面</PresentationFormat>
  <Paragraphs>841</Paragraphs>
  <Slides>33</Slides>
  <Notes>29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33</vt:i4>
      </vt:variant>
    </vt:vector>
  </HeadingPairs>
  <TitlesOfParts>
    <vt:vector size="45" baseType="lpstr">
      <vt:lpstr>-apple-system</vt:lpstr>
      <vt:lpstr>DengXian</vt:lpstr>
      <vt:lpstr>Google Sans</vt:lpstr>
      <vt:lpstr>游ゴシック</vt:lpstr>
      <vt:lpstr>游明朝</vt:lpstr>
      <vt:lpstr>Arial</vt:lpstr>
      <vt:lpstr>Calibri</vt:lpstr>
      <vt:lpstr>Helvetica</vt:lpstr>
      <vt:lpstr>Times New Roman</vt:lpstr>
      <vt:lpstr>Wingdings</vt:lpstr>
      <vt:lpstr>Wingdings 2</vt:lpstr>
      <vt:lpstr>配当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李　多琳</dc:creator>
  <cp:lastModifiedBy>正二 尾田</cp:lastModifiedBy>
  <cp:revision>124</cp:revision>
  <cp:lastPrinted>2024-07-22T03:47:27Z</cp:lastPrinted>
  <dcterms:created xsi:type="dcterms:W3CDTF">2024-07-05T06:25:42Z</dcterms:created>
  <dcterms:modified xsi:type="dcterms:W3CDTF">2024-07-29T01:59:09Z</dcterms:modified>
</cp:coreProperties>
</file>