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424" r:id="rId2"/>
    <p:sldId id="421" r:id="rId3"/>
    <p:sldId id="425" r:id="rId4"/>
  </p:sldIdLst>
  <p:sldSz cx="9906000" cy="6858000" type="A4"/>
  <p:notesSz cx="9939338" cy="6807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CD1C09"/>
    <a:srgbClr val="4472C4"/>
    <a:srgbClr val="FFFFFF"/>
    <a:srgbClr val="ED7D31"/>
    <a:srgbClr val="7F7F7F"/>
    <a:srgbClr val="767171"/>
    <a:srgbClr val="E9691B"/>
    <a:srgbClr val="BF90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27" autoAdjust="0"/>
    <p:restoredTop sz="94685" autoAdjust="0"/>
  </p:normalViewPr>
  <p:slideViewPr>
    <p:cSldViewPr snapToGrid="0">
      <p:cViewPr varScale="1">
        <p:scale>
          <a:sx n="69" d="100"/>
          <a:sy n="69" d="100"/>
        </p:scale>
        <p:origin x="989" y="67"/>
      </p:cViewPr>
      <p:guideLst/>
    </p:cSldViewPr>
  </p:slideViewPr>
  <p:outlineViewPr>
    <p:cViewPr>
      <p:scale>
        <a:sx n="33" d="100"/>
        <a:sy n="33" d="100"/>
      </p:scale>
      <p:origin x="0" y="-245"/>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4307046" cy="34154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629992" y="1"/>
            <a:ext cx="4307046" cy="341542"/>
          </a:xfrm>
          <a:prstGeom prst="rect">
            <a:avLst/>
          </a:prstGeom>
        </p:spPr>
        <p:txBody>
          <a:bodyPr vert="horz" lIns="91440" tIns="45720" rIns="91440" bIns="45720" rtlCol="0"/>
          <a:lstStyle>
            <a:lvl1pPr algn="r">
              <a:defRPr sz="1200"/>
            </a:lvl1pPr>
          </a:lstStyle>
          <a:p>
            <a:fld id="{073E9150-4283-4A4B-9EC2-B2F82CC32EA8}" type="datetimeFigureOut">
              <a:rPr kumimoji="1" lang="ja-JP" altLang="en-US" smtClean="0"/>
              <a:t>2024/5/28</a:t>
            </a:fld>
            <a:endParaRPr kumimoji="1" lang="ja-JP" altLang="en-US"/>
          </a:p>
        </p:txBody>
      </p:sp>
      <p:sp>
        <p:nvSpPr>
          <p:cNvPr id="4" name="スライド イメージ プレースホルダー 3"/>
          <p:cNvSpPr>
            <a:spLocks noGrp="1" noRot="1" noChangeAspect="1"/>
          </p:cNvSpPr>
          <p:nvPr>
            <p:ph type="sldImg" idx="2"/>
          </p:nvPr>
        </p:nvSpPr>
        <p:spPr>
          <a:xfrm>
            <a:off x="3309938" y="850900"/>
            <a:ext cx="3319462" cy="229711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93934" y="3275965"/>
            <a:ext cx="7951470" cy="268033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465659"/>
            <a:ext cx="4307046" cy="341541"/>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29992" y="6465659"/>
            <a:ext cx="4307046" cy="341541"/>
          </a:xfrm>
          <a:prstGeom prst="rect">
            <a:avLst/>
          </a:prstGeom>
        </p:spPr>
        <p:txBody>
          <a:bodyPr vert="horz" lIns="91440" tIns="45720" rIns="91440" bIns="45720" rtlCol="0" anchor="b"/>
          <a:lstStyle>
            <a:lvl1pPr algn="r">
              <a:defRPr sz="1200"/>
            </a:lvl1pPr>
          </a:lstStyle>
          <a:p>
            <a:fld id="{171ED9FA-7563-4D9A-A712-D04BA96C685D}" type="slidenum">
              <a:rPr kumimoji="1" lang="ja-JP" altLang="en-US" smtClean="0"/>
              <a:t>‹#›</a:t>
            </a:fld>
            <a:endParaRPr kumimoji="1" lang="ja-JP" altLang="en-US"/>
          </a:p>
        </p:txBody>
      </p:sp>
    </p:spTree>
    <p:extLst>
      <p:ext uri="{BB962C8B-B14F-4D97-AF65-F5344CB8AC3E}">
        <p14:creationId xmlns:p14="http://schemas.microsoft.com/office/powerpoint/2010/main" val="6569965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1240DDC-2D05-461F-AA35-A8F2657BF3BE}" type="datetime1">
              <a:rPr kumimoji="1" lang="ja-JP" altLang="en-US" smtClean="0"/>
              <a:t>2024/5/28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3386692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556DF6E-11B9-41F1-8555-651679871CB4}" type="datetime1">
              <a:rPr kumimoji="1" lang="ja-JP" altLang="en-US" smtClean="0"/>
              <a:t>2024/5/28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337943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9FC8D97-4DB8-4159-B07B-69E80A78376F}" type="datetime1">
              <a:rPr kumimoji="1" lang="ja-JP" altLang="en-US" smtClean="0"/>
              <a:t>2024/5/28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3915477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F14663F-9019-4D02-AD9A-F9CAB1FA1B73}" type="datetime1">
              <a:rPr kumimoji="1" lang="ja-JP" altLang="en-US" smtClean="0"/>
              <a:t>2024/5/28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758871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39476AF-A197-4B46-B5A0-913C4687001C}" type="datetime1">
              <a:rPr kumimoji="1" lang="ja-JP" altLang="en-US" smtClean="0"/>
              <a:t>2024/5/28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3408181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AC7AA2D-A762-425A-8BC4-21F905F954D1}" type="datetime1">
              <a:rPr kumimoji="1" lang="ja-JP" altLang="en-US" smtClean="0"/>
              <a:t>2024/5/28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1604696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00A4E2A-DA28-4935-B18D-69FA4F2560A5}" type="datetime1">
              <a:rPr kumimoji="1" lang="ja-JP" altLang="en-US" smtClean="0"/>
              <a:t>2024/5/28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1185908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F83F5B6-3CE2-4BC8-BAA7-916730CC02B1}" type="datetime1">
              <a:rPr kumimoji="1" lang="ja-JP" altLang="en-US" smtClean="0"/>
              <a:t>2024/5/28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2783970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B0BA41-6DEE-494D-95E3-B03F238B66C3}" type="datetime1">
              <a:rPr kumimoji="1" lang="ja-JP" altLang="en-US" smtClean="0"/>
              <a:t>2024/5/28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2845863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C20569E-9E1C-4CD3-AB60-B8DD536FD47F}" type="datetime1">
              <a:rPr kumimoji="1" lang="ja-JP" altLang="en-US" smtClean="0"/>
              <a:t>2024/5/28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4209624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BFB919C-BB20-4E5E-A812-932F67163F33}" type="datetime1">
              <a:rPr kumimoji="1" lang="ja-JP" altLang="en-US" smtClean="0"/>
              <a:t>2024/5/28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2930778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D90608-AC93-4C8C-A299-EC78CF2FF522}" type="datetime1">
              <a:rPr kumimoji="1" lang="ja-JP" altLang="en-US" smtClean="0"/>
              <a:t>2024/5/28</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E0FFD8-1193-47FE-97CA-8B356EED0836}" type="slidenum">
              <a:rPr kumimoji="1" lang="ja-JP" altLang="en-US" smtClean="0"/>
              <a:t>‹#›</a:t>
            </a:fld>
            <a:endParaRPr kumimoji="1" lang="ja-JP" altLang="en-US"/>
          </a:p>
        </p:txBody>
      </p:sp>
    </p:spTree>
    <p:extLst>
      <p:ext uri="{BB962C8B-B14F-4D97-AF65-F5344CB8AC3E}">
        <p14:creationId xmlns:p14="http://schemas.microsoft.com/office/powerpoint/2010/main" val="2898800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F14477D-25C9-4C75-BCFD-71516CBC4EEF}"/>
              </a:ext>
            </a:extLst>
          </p:cNvPr>
          <p:cNvSpPr txBox="1"/>
          <p:nvPr/>
        </p:nvSpPr>
        <p:spPr>
          <a:xfrm>
            <a:off x="3209884" y="893876"/>
            <a:ext cx="650239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300</a:t>
            </a: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万年前には、中国地方一帯は平坦な低地であった。</a:t>
            </a:r>
          </a:p>
        </p:txBody>
      </p:sp>
      <p:sp>
        <p:nvSpPr>
          <p:cNvPr id="5" name="テキスト ボックス 4">
            <a:extLst>
              <a:ext uri="{FF2B5EF4-FFF2-40B4-BE49-F238E27FC236}">
                <a16:creationId xmlns:a16="http://schemas.microsoft.com/office/drawing/2014/main" id="{69FD2258-E719-ECE8-0DD8-B86F33340CA2}"/>
              </a:ext>
            </a:extLst>
          </p:cNvPr>
          <p:cNvSpPr txBox="1"/>
          <p:nvPr/>
        </p:nvSpPr>
        <p:spPr>
          <a:xfrm>
            <a:off x="3753174" y="2051545"/>
            <a:ext cx="5702299" cy="147732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フィリピン海プレートの動きにより、</a:t>
            </a: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300</a:t>
            </a: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万年前から現在にかけて日本列島が東から西方向に押されるようになった。隆起して東日本ができ、フォッサマグナが形成され、東日本と西日本の間に日本アルプスが形成された。</a:t>
            </a:r>
          </a:p>
        </p:txBody>
      </p:sp>
      <p:sp>
        <p:nvSpPr>
          <p:cNvPr id="8" name="テキスト ボックス 7">
            <a:extLst>
              <a:ext uri="{FF2B5EF4-FFF2-40B4-BE49-F238E27FC236}">
                <a16:creationId xmlns:a16="http://schemas.microsoft.com/office/drawing/2014/main" id="{AB678091-E598-16BA-CF37-CEA0D157757F}"/>
              </a:ext>
            </a:extLst>
          </p:cNvPr>
          <p:cNvSpPr txBox="1"/>
          <p:nvPr/>
        </p:nvSpPr>
        <p:spPr>
          <a:xfrm>
            <a:off x="313531" y="5190869"/>
            <a:ext cx="9107492"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隆起が活発化する前の中国地方は平坦な低地（陸化した瀬戸内海の状態）であったと考えられる。一方、</a:t>
            </a: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10</a:t>
            </a: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万年の周期で交互に間氷期と氷期が繰り返し、海水準変動によって中国地方は海化と陸化を繰り返し、現在の地形が形成された。</a:t>
            </a:r>
          </a:p>
        </p:txBody>
      </p:sp>
      <p:sp>
        <p:nvSpPr>
          <p:cNvPr id="6" name="テキスト ボックス 5">
            <a:extLst>
              <a:ext uri="{FF2B5EF4-FFF2-40B4-BE49-F238E27FC236}">
                <a16:creationId xmlns:a16="http://schemas.microsoft.com/office/drawing/2014/main" id="{8A51328B-F7BB-6FB1-42C4-2B0CBDF70582}"/>
              </a:ext>
            </a:extLst>
          </p:cNvPr>
          <p:cNvSpPr txBox="1"/>
          <p:nvPr/>
        </p:nvSpPr>
        <p:spPr>
          <a:xfrm>
            <a:off x="3756068" y="3898206"/>
            <a:ext cx="5880100"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中国地方も東から押されて、ゆっくり隆起を始めた。また氷ノ山の活動（</a:t>
            </a: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300-200 </a:t>
            </a: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万年前）に代表される火山活動により、中国山地が山地化した。</a:t>
            </a:r>
          </a:p>
        </p:txBody>
      </p:sp>
      <p:pic>
        <p:nvPicPr>
          <p:cNvPr id="1026" name="Picture 2" descr="分水嶺の謎　峠は海から生まれた">
            <a:extLst>
              <a:ext uri="{FF2B5EF4-FFF2-40B4-BE49-F238E27FC236}">
                <a16:creationId xmlns:a16="http://schemas.microsoft.com/office/drawing/2014/main" id="{480471E8-7CDF-799C-9531-6BAB09C264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096" y="225418"/>
            <a:ext cx="1679221" cy="2392616"/>
          </a:xfrm>
          <a:prstGeom prst="rect">
            <a:avLst/>
          </a:prstGeom>
          <a:noFill/>
          <a:extLst>
            <a:ext uri="{909E8E84-426E-40DD-AFC4-6F175D3DCCD1}">
              <a14:hiddenFill xmlns:a14="http://schemas.microsoft.com/office/drawing/2010/main">
                <a:solidFill>
                  <a:srgbClr val="FFFFFF"/>
                </a:solidFill>
              </a14:hiddenFill>
            </a:ext>
          </a:extLst>
        </p:spPr>
      </p:pic>
      <p:sp>
        <p:nvSpPr>
          <p:cNvPr id="3" name="矢印: 下 2">
            <a:extLst>
              <a:ext uri="{FF2B5EF4-FFF2-40B4-BE49-F238E27FC236}">
                <a16:creationId xmlns:a16="http://schemas.microsoft.com/office/drawing/2014/main" id="{168685B8-3E5C-6B25-4668-A27330CA4623}"/>
              </a:ext>
            </a:extLst>
          </p:cNvPr>
          <p:cNvSpPr/>
          <p:nvPr/>
        </p:nvSpPr>
        <p:spPr>
          <a:xfrm>
            <a:off x="5966460" y="1481413"/>
            <a:ext cx="403860" cy="436265"/>
          </a:xfrm>
          <a:prstGeom prst="down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矢印: 下 6">
            <a:extLst>
              <a:ext uri="{FF2B5EF4-FFF2-40B4-BE49-F238E27FC236}">
                <a16:creationId xmlns:a16="http://schemas.microsoft.com/office/drawing/2014/main" id="{AE0F1BAD-FBBE-144D-FE87-2D7B4D8576E6}"/>
              </a:ext>
            </a:extLst>
          </p:cNvPr>
          <p:cNvSpPr/>
          <p:nvPr/>
        </p:nvSpPr>
        <p:spPr>
          <a:xfrm>
            <a:off x="5966460" y="3318953"/>
            <a:ext cx="403860" cy="436265"/>
          </a:xfrm>
          <a:prstGeom prst="down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A509173-4E2F-20D7-9123-0B681CF5CBE0}"/>
              </a:ext>
            </a:extLst>
          </p:cNvPr>
          <p:cNvSpPr txBox="1"/>
          <p:nvPr/>
        </p:nvSpPr>
        <p:spPr>
          <a:xfrm>
            <a:off x="5888589" y="6250801"/>
            <a:ext cx="2800767" cy="276999"/>
          </a:xfrm>
          <a:prstGeom prst="rect">
            <a:avLst/>
          </a:prstGeom>
          <a:noFill/>
        </p:spPr>
        <p:txBody>
          <a:bodyPr wrap="none" rtlCol="0">
            <a:spAutoFit/>
          </a:bodyPr>
          <a:lstStyle/>
          <a:p>
            <a:r>
              <a:rPr kumimoji="1" lang="ja-JP" altLang="en-US" sz="1200" dirty="0"/>
              <a:t>（「分水嶺の謎」高橋貴雅紀著より）</a:t>
            </a:r>
          </a:p>
        </p:txBody>
      </p:sp>
      <p:sp>
        <p:nvSpPr>
          <p:cNvPr id="10" name="スライド番号プレースホルダー 9">
            <a:extLst>
              <a:ext uri="{FF2B5EF4-FFF2-40B4-BE49-F238E27FC236}">
                <a16:creationId xmlns:a16="http://schemas.microsoft.com/office/drawing/2014/main" id="{3D33C4E9-4D61-655A-FABE-7A565CA643C5}"/>
              </a:ext>
            </a:extLst>
          </p:cNvPr>
          <p:cNvSpPr>
            <a:spLocks noGrp="1"/>
          </p:cNvSpPr>
          <p:nvPr>
            <p:ph type="sldNum" sz="quarter" idx="12"/>
          </p:nvPr>
        </p:nvSpPr>
        <p:spPr/>
        <p:txBody>
          <a:bodyPr/>
          <a:lstStyle/>
          <a:p>
            <a:fld id="{F5E0FFD8-1193-47FE-97CA-8B356EED0836}" type="slidenum">
              <a:rPr kumimoji="1" lang="ja-JP" altLang="en-US" sz="2000" smtClean="0"/>
              <a:t>1</a:t>
            </a:fld>
            <a:endParaRPr kumimoji="1" lang="ja-JP" altLang="en-US" sz="2000"/>
          </a:p>
        </p:txBody>
      </p:sp>
      <p:pic>
        <p:nvPicPr>
          <p:cNvPr id="11" name="Picture 4">
            <a:extLst>
              <a:ext uri="{FF2B5EF4-FFF2-40B4-BE49-F238E27FC236}">
                <a16:creationId xmlns:a16="http://schemas.microsoft.com/office/drawing/2014/main" id="{9CD4EAD3-341A-EB5C-2BB6-D8C2FA044C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779" y="2873253"/>
            <a:ext cx="2767284" cy="2075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5768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FCC5BECD-2525-98B5-6059-0214D371CD11}"/>
              </a:ext>
            </a:extLst>
          </p:cNvPr>
          <p:cNvSpPr txBox="1"/>
          <p:nvPr/>
        </p:nvSpPr>
        <p:spPr>
          <a:xfrm>
            <a:off x="8890000" y="4950268"/>
            <a:ext cx="84350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-450 m</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 name="テキスト ボックス 8">
            <a:extLst>
              <a:ext uri="{FF2B5EF4-FFF2-40B4-BE49-F238E27FC236}">
                <a16:creationId xmlns:a16="http://schemas.microsoft.com/office/drawing/2014/main" id="{C70B31DE-AA9B-2CF5-5191-8FE53BD4A25D}"/>
              </a:ext>
            </a:extLst>
          </p:cNvPr>
          <p:cNvSpPr txBox="1"/>
          <p:nvPr/>
        </p:nvSpPr>
        <p:spPr>
          <a:xfrm>
            <a:off x="8890000" y="1007434"/>
            <a:ext cx="84350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-200 m</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0" name="テキスト ボックス 9">
            <a:extLst>
              <a:ext uri="{FF2B5EF4-FFF2-40B4-BE49-F238E27FC236}">
                <a16:creationId xmlns:a16="http://schemas.microsoft.com/office/drawing/2014/main" id="{C8B6C084-E028-1B2D-D86B-9D38EF3E23F9}"/>
              </a:ext>
            </a:extLst>
          </p:cNvPr>
          <p:cNvSpPr txBox="1"/>
          <p:nvPr/>
        </p:nvSpPr>
        <p:spPr>
          <a:xfrm>
            <a:off x="8890000" y="3026734"/>
            <a:ext cx="84350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-350 m</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3" name="テキスト ボックス 12">
            <a:extLst>
              <a:ext uri="{FF2B5EF4-FFF2-40B4-BE49-F238E27FC236}">
                <a16:creationId xmlns:a16="http://schemas.microsoft.com/office/drawing/2014/main" id="{E6545FB7-0E6C-0B33-967F-E60E4FD6517B}"/>
              </a:ext>
            </a:extLst>
          </p:cNvPr>
          <p:cNvSpPr txBox="1"/>
          <p:nvPr/>
        </p:nvSpPr>
        <p:spPr>
          <a:xfrm>
            <a:off x="723951" y="3257384"/>
            <a:ext cx="3027751" cy="160043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隆起の速度を </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0.5 mm/</a:t>
            </a:r>
            <a:r>
              <a:rPr kumimoji="1"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年とすると、</a:t>
            </a: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 m / 2,000</a:t>
            </a:r>
            <a:r>
              <a:rPr kumimoji="1"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年</a:t>
            </a: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10 m / 2 </a:t>
            </a:r>
            <a:r>
              <a:rPr kumimoji="1"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万年</a:t>
            </a: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100 m / 20</a:t>
            </a:r>
            <a:r>
              <a:rPr kumimoji="1"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万年</a:t>
            </a: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200 m / 40 </a:t>
            </a:r>
            <a:r>
              <a:rPr kumimoji="1"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万年</a:t>
            </a:r>
            <a:endPar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400 m / 80 </a:t>
            </a:r>
            <a:r>
              <a:rPr kumimoji="1"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万年</a:t>
            </a:r>
          </a:p>
        </p:txBody>
      </p:sp>
      <p:sp>
        <p:nvSpPr>
          <p:cNvPr id="14" name="テキスト ボックス 13">
            <a:extLst>
              <a:ext uri="{FF2B5EF4-FFF2-40B4-BE49-F238E27FC236}">
                <a16:creationId xmlns:a16="http://schemas.microsoft.com/office/drawing/2014/main" id="{64F4B419-011F-2D56-C0AF-35C1F4AB734C}"/>
              </a:ext>
            </a:extLst>
          </p:cNvPr>
          <p:cNvSpPr txBox="1"/>
          <p:nvPr/>
        </p:nvSpPr>
        <p:spPr>
          <a:xfrm>
            <a:off x="373379" y="5057990"/>
            <a:ext cx="3378323"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また、氷期には海水準変動によって海水面が</a:t>
            </a:r>
            <a:r>
              <a:rPr kumimoji="1" lang="en-US" altLang="ja-JP"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120 m </a:t>
            </a:r>
            <a:r>
              <a:rPr kumimoji="1" lang="ja-JP" altLang="en-US" sz="14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低くなった。</a:t>
            </a:r>
          </a:p>
        </p:txBody>
      </p:sp>
      <p:sp>
        <p:nvSpPr>
          <p:cNvPr id="2" name="テキスト ボックス 1">
            <a:extLst>
              <a:ext uri="{FF2B5EF4-FFF2-40B4-BE49-F238E27FC236}">
                <a16:creationId xmlns:a16="http://schemas.microsoft.com/office/drawing/2014/main" id="{62357425-4872-187B-C6FA-5D20AFEA9B34}"/>
              </a:ext>
            </a:extLst>
          </p:cNvPr>
          <p:cNvSpPr txBox="1"/>
          <p:nvPr/>
        </p:nvSpPr>
        <p:spPr>
          <a:xfrm>
            <a:off x="5888589" y="6250801"/>
            <a:ext cx="2800767" cy="276999"/>
          </a:xfrm>
          <a:prstGeom prst="rect">
            <a:avLst/>
          </a:prstGeom>
          <a:noFill/>
        </p:spPr>
        <p:txBody>
          <a:bodyPr wrap="none" rtlCol="0">
            <a:spAutoFit/>
          </a:bodyPr>
          <a:lstStyle/>
          <a:p>
            <a:r>
              <a:rPr kumimoji="1" lang="ja-JP" altLang="en-US" sz="1200" dirty="0"/>
              <a:t>（「分水嶺の謎」高橋貴雅紀著より）</a:t>
            </a:r>
          </a:p>
        </p:txBody>
      </p:sp>
      <p:sp>
        <p:nvSpPr>
          <p:cNvPr id="12" name="スライド番号プレースホルダー 11">
            <a:extLst>
              <a:ext uri="{FF2B5EF4-FFF2-40B4-BE49-F238E27FC236}">
                <a16:creationId xmlns:a16="http://schemas.microsoft.com/office/drawing/2014/main" id="{2EC711A7-E3BB-FB96-FDFE-551DEE46F04D}"/>
              </a:ext>
            </a:extLst>
          </p:cNvPr>
          <p:cNvSpPr>
            <a:spLocks noGrp="1"/>
          </p:cNvSpPr>
          <p:nvPr>
            <p:ph type="sldNum" sz="quarter" idx="12"/>
          </p:nvPr>
        </p:nvSpPr>
        <p:spPr/>
        <p:txBody>
          <a:bodyPr/>
          <a:lstStyle/>
          <a:p>
            <a:fld id="{F5E0FFD8-1193-47FE-97CA-8B356EED0836}" type="slidenum">
              <a:rPr kumimoji="1" lang="ja-JP" altLang="en-US" sz="2000" smtClean="0"/>
              <a:t>2</a:t>
            </a:fld>
            <a:endParaRPr kumimoji="1" lang="ja-JP" altLang="en-US" sz="2000"/>
          </a:p>
        </p:txBody>
      </p:sp>
      <p:pic>
        <p:nvPicPr>
          <p:cNvPr id="27" name="図 26" descr="マップ&#10;&#10;自動的に生成された説明">
            <a:extLst>
              <a:ext uri="{FF2B5EF4-FFF2-40B4-BE49-F238E27FC236}">
                <a16:creationId xmlns:a16="http://schemas.microsoft.com/office/drawing/2014/main" id="{C00E2A87-AD15-FBE8-C31D-150B1B45A8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4580" y="330200"/>
            <a:ext cx="4669536" cy="1798320"/>
          </a:xfrm>
          <a:prstGeom prst="rect">
            <a:avLst/>
          </a:prstGeom>
        </p:spPr>
      </p:pic>
      <p:pic>
        <p:nvPicPr>
          <p:cNvPr id="29" name="図 28" descr="マップ&#10;&#10;自動的に生成された説明">
            <a:extLst>
              <a:ext uri="{FF2B5EF4-FFF2-40B4-BE49-F238E27FC236}">
                <a16:creationId xmlns:a16="http://schemas.microsoft.com/office/drawing/2014/main" id="{D7EF3C76-6DF1-3C57-3A38-FF5B52339F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4580" y="2291454"/>
            <a:ext cx="4684776" cy="1801368"/>
          </a:xfrm>
          <a:prstGeom prst="rect">
            <a:avLst/>
          </a:prstGeom>
        </p:spPr>
      </p:pic>
      <p:pic>
        <p:nvPicPr>
          <p:cNvPr id="31" name="図 30" descr="マップ&#10;&#10;自動的に生成された説明">
            <a:extLst>
              <a:ext uri="{FF2B5EF4-FFF2-40B4-BE49-F238E27FC236}">
                <a16:creationId xmlns:a16="http://schemas.microsoft.com/office/drawing/2014/main" id="{2E6335F1-712E-A807-76BB-13F5AD4CC5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4580" y="4255756"/>
            <a:ext cx="4629912" cy="1801368"/>
          </a:xfrm>
          <a:prstGeom prst="rect">
            <a:avLst/>
          </a:prstGeom>
        </p:spPr>
      </p:pic>
      <p:pic>
        <p:nvPicPr>
          <p:cNvPr id="33" name="図 32" descr="グラフ, 散布図&#10;&#10;自動的に生成された説明">
            <a:extLst>
              <a:ext uri="{FF2B5EF4-FFF2-40B4-BE49-F238E27FC236}">
                <a16:creationId xmlns:a16="http://schemas.microsoft.com/office/drawing/2014/main" id="{18372F05-7C48-0715-C4D7-AE24C62246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5289" y="84486"/>
            <a:ext cx="3114502" cy="3031375"/>
          </a:xfrm>
          <a:prstGeom prst="rect">
            <a:avLst/>
          </a:prstGeom>
        </p:spPr>
      </p:pic>
    </p:spTree>
    <p:extLst>
      <p:ext uri="{BB962C8B-B14F-4D97-AF65-F5344CB8AC3E}">
        <p14:creationId xmlns:p14="http://schemas.microsoft.com/office/powerpoint/2010/main" val="159513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CA3AA3AE-CCD0-5A1D-DC64-AC71ADBAD696}"/>
              </a:ext>
            </a:extLst>
          </p:cNvPr>
          <p:cNvSpPr txBox="1"/>
          <p:nvPr/>
        </p:nvSpPr>
        <p:spPr>
          <a:xfrm>
            <a:off x="407949" y="3406372"/>
            <a:ext cx="7225055"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瀬戸内海の平均水深は </a:t>
            </a: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30 m </a:t>
            </a: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であり、海底面はかなり平坦である。</a:t>
            </a:r>
          </a:p>
        </p:txBody>
      </p:sp>
      <p:sp>
        <p:nvSpPr>
          <p:cNvPr id="7" name="テキスト ボックス 6">
            <a:extLst>
              <a:ext uri="{FF2B5EF4-FFF2-40B4-BE49-F238E27FC236}">
                <a16:creationId xmlns:a16="http://schemas.microsoft.com/office/drawing/2014/main" id="{276B31D7-C327-C162-178A-F825EB1AEF3C}"/>
              </a:ext>
            </a:extLst>
          </p:cNvPr>
          <p:cNvSpPr txBox="1"/>
          <p:nvPr/>
        </p:nvSpPr>
        <p:spPr>
          <a:xfrm>
            <a:off x="407949" y="3913421"/>
            <a:ext cx="9143999"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海水面が</a:t>
            </a:r>
            <a:r>
              <a:rPr kumimoji="1" lang="ja-JP" altLang="en-US" dirty="0">
                <a:solidFill>
                  <a:prstClr val="black"/>
                </a:solidFill>
                <a:latin typeface="Calibri" panose="020F0502020204030204"/>
                <a:ea typeface="游ゴシック" panose="020B0400000000000000" pitchFamily="50" charset="-128"/>
              </a:rPr>
              <a:t>最大で </a:t>
            </a:r>
            <a:r>
              <a:rPr kumimoji="1" lang="en-US" altLang="ja-JP" dirty="0">
                <a:solidFill>
                  <a:prstClr val="black"/>
                </a:solidFill>
                <a:latin typeface="Calibri" panose="020F0502020204030204"/>
                <a:ea typeface="游ゴシック" panose="020B0400000000000000" pitchFamily="50" charset="-128"/>
              </a:rPr>
              <a:t>-120 m </a:t>
            </a:r>
            <a:r>
              <a:rPr kumimoji="1" lang="ja-JP" altLang="en-US" dirty="0">
                <a:solidFill>
                  <a:prstClr val="black"/>
                </a:solidFill>
                <a:latin typeface="Calibri" panose="020F0502020204030204"/>
                <a:ea typeface="游ゴシック" panose="020B0400000000000000" pitchFamily="50" charset="-128"/>
              </a:rPr>
              <a:t>まで</a:t>
            </a: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低下した氷期（</a:t>
            </a:r>
            <a:r>
              <a:rPr kumimoji="1" lang="ja-JP" altLang="en-US" dirty="0">
                <a:solidFill>
                  <a:prstClr val="black"/>
                </a:solidFill>
                <a:latin typeface="Calibri" panose="020F0502020204030204"/>
                <a:ea typeface="游ゴシック" panose="020B0400000000000000" pitchFamily="50" charset="-128"/>
              </a:rPr>
              <a:t>直近では </a:t>
            </a:r>
            <a:r>
              <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5 - 2</a:t>
            </a: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万年前）には、瀬戸内海は平坦な陸地となり、とりのこされた内海はじきに淡水化して大きな湖、湿地帯となった。→メダカ天国になっていたはず。</a:t>
            </a:r>
          </a:p>
        </p:txBody>
      </p:sp>
      <p:sp>
        <p:nvSpPr>
          <p:cNvPr id="4" name="テキスト ボックス 3">
            <a:extLst>
              <a:ext uri="{FF2B5EF4-FFF2-40B4-BE49-F238E27FC236}">
                <a16:creationId xmlns:a16="http://schemas.microsoft.com/office/drawing/2014/main" id="{383EEC33-A45E-FFCE-32EC-202CFF224B0A}"/>
              </a:ext>
            </a:extLst>
          </p:cNvPr>
          <p:cNvSpPr txBox="1"/>
          <p:nvPr/>
        </p:nvSpPr>
        <p:spPr>
          <a:xfrm>
            <a:off x="475885" y="4836751"/>
            <a:ext cx="9057409" cy="2031325"/>
          </a:xfrm>
          <a:prstGeom prst="rect">
            <a:avLst/>
          </a:prstGeom>
          <a:noFill/>
        </p:spPr>
        <p:txBody>
          <a:bodyPr wrap="square" rtlCol="0">
            <a:spAutoFit/>
          </a:bodyPr>
          <a:lstStyle/>
          <a:p>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海水準変動により海水面が上昇するのは</a:t>
            </a:r>
            <a:r>
              <a:rPr kumimoji="1" lang="ja-JP" altLang="en-US" dirty="0">
                <a:solidFill>
                  <a:prstClr val="black"/>
                </a:solidFill>
                <a:latin typeface="Calibri" panose="020F0502020204030204"/>
                <a:ea typeface="游ゴシック" panose="020B0400000000000000" pitchFamily="50" charset="-128"/>
              </a:rPr>
              <a:t>１</a:t>
            </a: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千年くらいかけて連続的に上昇したはず</a:t>
            </a:r>
            <a:endPar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r>
              <a:rPr kumimoji="1" lang="ja-JP" altLang="en-US" dirty="0">
                <a:solidFill>
                  <a:prstClr val="black"/>
                </a:solidFill>
                <a:latin typeface="Calibri" panose="020F0502020204030204"/>
                <a:ea typeface="游ゴシック" panose="020B0400000000000000" pitchFamily="50" charset="-128"/>
              </a:rPr>
              <a:t>（最大で </a:t>
            </a:r>
            <a:r>
              <a:rPr kumimoji="1" lang="en-US" altLang="ja-JP" dirty="0">
                <a:solidFill>
                  <a:prstClr val="black"/>
                </a:solidFill>
                <a:latin typeface="Calibri" panose="020F0502020204030204"/>
                <a:ea typeface="游ゴシック" panose="020B0400000000000000" pitchFamily="50" charset="-128"/>
              </a:rPr>
              <a:t>120 m / 1000 </a:t>
            </a:r>
            <a:r>
              <a:rPr kumimoji="1" lang="ja-JP" altLang="en-US" dirty="0">
                <a:solidFill>
                  <a:prstClr val="black"/>
                </a:solidFill>
                <a:latin typeface="Calibri" panose="020F0502020204030204"/>
                <a:ea typeface="游ゴシック" panose="020B0400000000000000" pitchFamily="50" charset="-128"/>
              </a:rPr>
              <a:t>年 ＝ </a:t>
            </a:r>
            <a:r>
              <a:rPr kumimoji="1" lang="en-US" altLang="ja-JP" dirty="0">
                <a:solidFill>
                  <a:prstClr val="black"/>
                </a:solidFill>
                <a:latin typeface="Calibri" panose="020F0502020204030204"/>
                <a:ea typeface="游ゴシック" panose="020B0400000000000000" pitchFamily="50" charset="-128"/>
              </a:rPr>
              <a:t>12 cm/</a:t>
            </a:r>
            <a:r>
              <a:rPr kumimoji="1" lang="ja-JP" altLang="en-US" dirty="0">
                <a:solidFill>
                  <a:prstClr val="black"/>
                </a:solidFill>
                <a:latin typeface="Calibri" panose="020F0502020204030204"/>
                <a:ea typeface="游ゴシック" panose="020B0400000000000000" pitchFamily="50" charset="-128"/>
              </a:rPr>
              <a:t>年の速度で海水面が上昇：メダカの生活には影響がなかったはず）。メダカは基本的に河川流域の平坦部（河川の本流ではなく、流域の湿地域、浅い湖沼）に生息し、洪水時には下流に流され、海まで流れた個体もあったはず。複数の支流が合流する下流域の広い堆積平野、湿地域、周辺の浅い湖沼群では支流から流されてきた個体群の間の交配が起きて遺伝的に均一化された大集団が生息していたはず。）</a:t>
            </a:r>
            <a:endParaRPr kumimoji="1" lang="ja-JP" altLang="en-US" dirty="0"/>
          </a:p>
        </p:txBody>
      </p:sp>
      <p:sp>
        <p:nvSpPr>
          <p:cNvPr id="2" name="スライド番号プレースホルダー 1">
            <a:extLst>
              <a:ext uri="{FF2B5EF4-FFF2-40B4-BE49-F238E27FC236}">
                <a16:creationId xmlns:a16="http://schemas.microsoft.com/office/drawing/2014/main" id="{E6252F44-F471-59B9-47B1-C74F1A94A701}"/>
              </a:ext>
            </a:extLst>
          </p:cNvPr>
          <p:cNvSpPr>
            <a:spLocks noGrp="1"/>
          </p:cNvSpPr>
          <p:nvPr>
            <p:ph type="sldNum" sz="quarter" idx="12"/>
          </p:nvPr>
        </p:nvSpPr>
        <p:spPr>
          <a:xfrm>
            <a:off x="7489202" y="6365835"/>
            <a:ext cx="2228850" cy="365125"/>
          </a:xfrm>
        </p:spPr>
        <p:txBody>
          <a:bodyPr/>
          <a:lstStyle/>
          <a:p>
            <a:fld id="{F5E0FFD8-1193-47FE-97CA-8B356EED0836}" type="slidenum">
              <a:rPr kumimoji="1" lang="ja-JP" altLang="en-US" sz="2000" smtClean="0"/>
              <a:t>3</a:t>
            </a:fld>
            <a:endParaRPr kumimoji="1" lang="ja-JP" altLang="en-US" sz="2000" dirty="0"/>
          </a:p>
        </p:txBody>
      </p:sp>
      <p:pic>
        <p:nvPicPr>
          <p:cNvPr id="9" name="図 8" descr="マップ&#10;&#10;自動的に生成された説明">
            <a:extLst>
              <a:ext uri="{FF2B5EF4-FFF2-40B4-BE49-F238E27FC236}">
                <a16:creationId xmlns:a16="http://schemas.microsoft.com/office/drawing/2014/main" id="{819F1F65-D3DD-69D5-B1DE-4BAF0B883B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708" y="152988"/>
            <a:ext cx="4447032" cy="2877312"/>
          </a:xfrm>
          <a:prstGeom prst="rect">
            <a:avLst/>
          </a:prstGeom>
        </p:spPr>
      </p:pic>
      <p:pic>
        <p:nvPicPr>
          <p:cNvPr id="11" name="図 10" descr="マップ&#10;&#10;自動的に生成された説明">
            <a:extLst>
              <a:ext uri="{FF2B5EF4-FFF2-40B4-BE49-F238E27FC236}">
                <a16:creationId xmlns:a16="http://schemas.microsoft.com/office/drawing/2014/main" id="{8AC2C3A4-A2D2-DB8F-6CEA-887F85976C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6953" y="152988"/>
            <a:ext cx="3532632" cy="2877312"/>
          </a:xfrm>
          <a:prstGeom prst="rect">
            <a:avLst/>
          </a:prstGeom>
        </p:spPr>
      </p:pic>
      <p:sp>
        <p:nvSpPr>
          <p:cNvPr id="12" name="テキスト ボックス 11">
            <a:extLst>
              <a:ext uri="{FF2B5EF4-FFF2-40B4-BE49-F238E27FC236}">
                <a16:creationId xmlns:a16="http://schemas.microsoft.com/office/drawing/2014/main" id="{3BBA317E-574C-3CD6-FEB8-387F7C934B4D}"/>
              </a:ext>
            </a:extLst>
          </p:cNvPr>
          <p:cNvSpPr txBox="1"/>
          <p:nvPr/>
        </p:nvSpPr>
        <p:spPr>
          <a:xfrm>
            <a:off x="6088818" y="3112266"/>
            <a:ext cx="2800767" cy="276999"/>
          </a:xfrm>
          <a:prstGeom prst="rect">
            <a:avLst/>
          </a:prstGeom>
          <a:noFill/>
        </p:spPr>
        <p:txBody>
          <a:bodyPr wrap="none" rtlCol="0">
            <a:spAutoFit/>
          </a:bodyPr>
          <a:lstStyle/>
          <a:p>
            <a:r>
              <a:rPr kumimoji="1" lang="ja-JP" altLang="en-US" sz="1200" dirty="0"/>
              <a:t>（「分水嶺の謎」高橋貴雅紀著より）</a:t>
            </a:r>
          </a:p>
        </p:txBody>
      </p:sp>
    </p:spTree>
    <p:extLst>
      <p:ext uri="{BB962C8B-B14F-4D97-AF65-F5344CB8AC3E}">
        <p14:creationId xmlns:p14="http://schemas.microsoft.com/office/powerpoint/2010/main" val="410524361"/>
      </p:ext>
    </p:extLst>
  </p:cSld>
  <p:clrMapOvr>
    <a:masterClrMapping/>
  </p:clrMapOvr>
</p:sld>
</file>

<file path=ppt/theme/theme1.xml><?xml version="1.0" encoding="utf-8"?>
<a:theme xmlns:a="http://schemas.openxmlformats.org/drawingml/2006/main" name="Office 2013 - 2022 テーマ">
  <a:themeElements>
    <a:clrScheme name="Office 2013 - 2022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1795</TotalTime>
  <Words>480</Words>
  <Application>Microsoft Office PowerPoint</Application>
  <PresentationFormat>A4 210 x 297 mm</PresentationFormat>
  <Paragraphs>25</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游ゴシック</vt:lpstr>
      <vt:lpstr>Arial</vt:lpstr>
      <vt:lpstr>Calibri</vt:lpstr>
      <vt:lpstr>Calibri Light</vt:lpstr>
      <vt:lpstr>Office 2013 - 2022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悠斗 川村</dc:creator>
  <cp:lastModifiedBy>正二 尾田</cp:lastModifiedBy>
  <cp:revision>68</cp:revision>
  <cp:lastPrinted>2024-05-24T06:19:52Z</cp:lastPrinted>
  <dcterms:created xsi:type="dcterms:W3CDTF">2024-02-21T01:36:39Z</dcterms:created>
  <dcterms:modified xsi:type="dcterms:W3CDTF">2024-05-28T06:16:50Z</dcterms:modified>
</cp:coreProperties>
</file>